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70" r:id="rId4"/>
    <p:sldId id="258" r:id="rId5"/>
    <p:sldId id="259" r:id="rId6"/>
    <p:sldId id="260" r:id="rId7"/>
    <p:sldId id="261" r:id="rId8"/>
    <p:sldId id="264" r:id="rId9"/>
    <p:sldId id="265" r:id="rId10"/>
    <p:sldId id="266" r:id="rId11"/>
    <p:sldId id="262" r:id="rId12"/>
    <p:sldId id="263" r:id="rId13"/>
    <p:sldId id="268" r:id="rId14"/>
    <p:sldId id="269" r:id="rId15"/>
    <p:sldId id="272" r:id="rId16"/>
    <p:sldId id="273" r:id="rId17"/>
    <p:sldId id="271" r:id="rId18"/>
    <p:sldId id="26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3C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22"/>
    <p:restoredTop sz="94583"/>
  </p:normalViewPr>
  <p:slideViewPr>
    <p:cSldViewPr snapToGrid="0">
      <p:cViewPr varScale="1">
        <p:scale>
          <a:sx n="118" d="100"/>
          <a:sy n="118" d="100"/>
        </p:scale>
        <p:origin x="50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jpe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jpg>
</file>

<file path=ppt/media/image4.png>
</file>

<file path=ppt/media/image5.jpe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9EFD5F-F5A4-1245-8F9C-A02068A4C75A}" type="datetimeFigureOut">
              <a:rPr lang="en-US" smtClean="0"/>
              <a:t>10/7/24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D21AD8-91A5-D746-98C2-FE7D69A411D9}" type="slidenum">
              <a:rPr lang="en-US" smtClean="0"/>
              <a:t>‹#›</a:t>
            </a:fld>
            <a:endParaRPr lang="en-US"/>
          </a:p>
        </p:txBody>
      </p:sp>
    </p:spTree>
    <p:extLst>
      <p:ext uri="{BB962C8B-B14F-4D97-AF65-F5344CB8AC3E}">
        <p14:creationId xmlns:p14="http://schemas.microsoft.com/office/powerpoint/2010/main" val="1980769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D21AD8-91A5-D746-98C2-FE7D69A411D9}" type="slidenum">
              <a:rPr lang="en-US" smtClean="0"/>
              <a:t>13</a:t>
            </a:fld>
            <a:endParaRPr lang="en-US"/>
          </a:p>
        </p:txBody>
      </p:sp>
    </p:spTree>
    <p:extLst>
      <p:ext uri="{BB962C8B-B14F-4D97-AF65-F5344CB8AC3E}">
        <p14:creationId xmlns:p14="http://schemas.microsoft.com/office/powerpoint/2010/main" val="4282471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49296-02B9-9FF7-C5F2-5BA7AD0DB04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5E6AFFE-C1DA-BE44-A164-41EB1271D8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4D885E3C-0466-0A59-D763-7E366974EC3A}"/>
              </a:ext>
            </a:extLst>
          </p:cNvPr>
          <p:cNvSpPr>
            <a:spLocks noGrp="1"/>
          </p:cNvSpPr>
          <p:nvPr>
            <p:ph type="dt" sz="half" idx="10"/>
          </p:nvPr>
        </p:nvSpPr>
        <p:spPr/>
        <p:txBody>
          <a:bodyPr/>
          <a:lstStyle/>
          <a:p>
            <a:fld id="{1B00894A-1771-174D-B58F-C99B1B3C1FF0}" type="datetimeFigureOut">
              <a:rPr lang="en-US" smtClean="0"/>
              <a:t>10/7/24</a:t>
            </a:fld>
            <a:endParaRPr lang="en-US"/>
          </a:p>
        </p:txBody>
      </p:sp>
      <p:sp>
        <p:nvSpPr>
          <p:cNvPr id="5" name="Footer Placeholder 4">
            <a:extLst>
              <a:ext uri="{FF2B5EF4-FFF2-40B4-BE49-F238E27FC236}">
                <a16:creationId xmlns:a16="http://schemas.microsoft.com/office/drawing/2014/main" id="{F7582206-A686-A8E1-F7C2-F3FC5C3E0C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9C02C1-B132-EBB3-FB7C-7F45B78D7C03}"/>
              </a:ext>
            </a:extLst>
          </p:cNvPr>
          <p:cNvSpPr>
            <a:spLocks noGrp="1"/>
          </p:cNvSpPr>
          <p:nvPr>
            <p:ph type="sldNum" sz="quarter" idx="12"/>
          </p:nvPr>
        </p:nvSpPr>
        <p:spPr/>
        <p:txBody>
          <a:bodyPr/>
          <a:lstStyle/>
          <a:p>
            <a:fld id="{B0D17F53-96CC-BE4C-B88F-B1B3E5A8B7A6}" type="slidenum">
              <a:rPr lang="en-US" smtClean="0"/>
              <a:t>‹#›</a:t>
            </a:fld>
            <a:endParaRPr lang="en-US"/>
          </a:p>
        </p:txBody>
      </p:sp>
    </p:spTree>
    <p:extLst>
      <p:ext uri="{BB962C8B-B14F-4D97-AF65-F5344CB8AC3E}">
        <p14:creationId xmlns:p14="http://schemas.microsoft.com/office/powerpoint/2010/main" val="2249136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8492F-761D-86F7-BEBA-D352102498B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0FED4E2-D354-7C15-BE26-14BAC2B5585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F87290E-3F6F-DD45-15B3-C332BC1AED41}"/>
              </a:ext>
            </a:extLst>
          </p:cNvPr>
          <p:cNvSpPr>
            <a:spLocks noGrp="1"/>
          </p:cNvSpPr>
          <p:nvPr>
            <p:ph type="dt" sz="half" idx="10"/>
          </p:nvPr>
        </p:nvSpPr>
        <p:spPr/>
        <p:txBody>
          <a:bodyPr/>
          <a:lstStyle/>
          <a:p>
            <a:fld id="{1B00894A-1771-174D-B58F-C99B1B3C1FF0}" type="datetimeFigureOut">
              <a:rPr lang="en-US" smtClean="0"/>
              <a:t>10/7/24</a:t>
            </a:fld>
            <a:endParaRPr lang="en-US"/>
          </a:p>
        </p:txBody>
      </p:sp>
      <p:sp>
        <p:nvSpPr>
          <p:cNvPr id="5" name="Footer Placeholder 4">
            <a:extLst>
              <a:ext uri="{FF2B5EF4-FFF2-40B4-BE49-F238E27FC236}">
                <a16:creationId xmlns:a16="http://schemas.microsoft.com/office/drawing/2014/main" id="{1B289377-E657-DCB2-312C-442039E6F9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D7F63-6F5B-9F15-BA01-F31C107F6EB5}"/>
              </a:ext>
            </a:extLst>
          </p:cNvPr>
          <p:cNvSpPr>
            <a:spLocks noGrp="1"/>
          </p:cNvSpPr>
          <p:nvPr>
            <p:ph type="sldNum" sz="quarter" idx="12"/>
          </p:nvPr>
        </p:nvSpPr>
        <p:spPr/>
        <p:txBody>
          <a:bodyPr/>
          <a:lstStyle/>
          <a:p>
            <a:fld id="{B0D17F53-96CC-BE4C-B88F-B1B3E5A8B7A6}" type="slidenum">
              <a:rPr lang="en-US" smtClean="0"/>
              <a:t>‹#›</a:t>
            </a:fld>
            <a:endParaRPr lang="en-US"/>
          </a:p>
        </p:txBody>
      </p:sp>
    </p:spTree>
    <p:extLst>
      <p:ext uri="{BB962C8B-B14F-4D97-AF65-F5344CB8AC3E}">
        <p14:creationId xmlns:p14="http://schemas.microsoft.com/office/powerpoint/2010/main" val="870073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7DD78D-4B1E-F459-B055-E5EA15D1512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2642B88-A4B7-D1F7-C6F2-45EAE1EF116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D7CBEAE-7502-F283-EC5A-40CB8B8D6E63}"/>
              </a:ext>
            </a:extLst>
          </p:cNvPr>
          <p:cNvSpPr>
            <a:spLocks noGrp="1"/>
          </p:cNvSpPr>
          <p:nvPr>
            <p:ph type="dt" sz="half" idx="10"/>
          </p:nvPr>
        </p:nvSpPr>
        <p:spPr/>
        <p:txBody>
          <a:bodyPr/>
          <a:lstStyle/>
          <a:p>
            <a:fld id="{1B00894A-1771-174D-B58F-C99B1B3C1FF0}" type="datetimeFigureOut">
              <a:rPr lang="en-US" smtClean="0"/>
              <a:t>10/7/24</a:t>
            </a:fld>
            <a:endParaRPr lang="en-US"/>
          </a:p>
        </p:txBody>
      </p:sp>
      <p:sp>
        <p:nvSpPr>
          <p:cNvPr id="5" name="Footer Placeholder 4">
            <a:extLst>
              <a:ext uri="{FF2B5EF4-FFF2-40B4-BE49-F238E27FC236}">
                <a16:creationId xmlns:a16="http://schemas.microsoft.com/office/drawing/2014/main" id="{0713A05D-5AE4-52E6-9DE7-E9600FEF65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887EB8-606D-F1D9-7660-D3C341C77CF0}"/>
              </a:ext>
            </a:extLst>
          </p:cNvPr>
          <p:cNvSpPr>
            <a:spLocks noGrp="1"/>
          </p:cNvSpPr>
          <p:nvPr>
            <p:ph type="sldNum" sz="quarter" idx="12"/>
          </p:nvPr>
        </p:nvSpPr>
        <p:spPr/>
        <p:txBody>
          <a:bodyPr/>
          <a:lstStyle/>
          <a:p>
            <a:fld id="{B0D17F53-96CC-BE4C-B88F-B1B3E5A8B7A6}" type="slidenum">
              <a:rPr lang="en-US" smtClean="0"/>
              <a:t>‹#›</a:t>
            </a:fld>
            <a:endParaRPr lang="en-US"/>
          </a:p>
        </p:txBody>
      </p:sp>
    </p:spTree>
    <p:extLst>
      <p:ext uri="{BB962C8B-B14F-4D97-AF65-F5344CB8AC3E}">
        <p14:creationId xmlns:p14="http://schemas.microsoft.com/office/powerpoint/2010/main" val="3231402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6136D-697F-DEE5-937A-4B4F8896AFD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377E5CA-3E66-220D-E5E4-40AC21E0D47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F707666-91C6-3176-8E0B-0884E4F90F14}"/>
              </a:ext>
            </a:extLst>
          </p:cNvPr>
          <p:cNvSpPr>
            <a:spLocks noGrp="1"/>
          </p:cNvSpPr>
          <p:nvPr>
            <p:ph type="dt" sz="half" idx="10"/>
          </p:nvPr>
        </p:nvSpPr>
        <p:spPr/>
        <p:txBody>
          <a:bodyPr/>
          <a:lstStyle/>
          <a:p>
            <a:fld id="{1B00894A-1771-174D-B58F-C99B1B3C1FF0}" type="datetimeFigureOut">
              <a:rPr lang="en-US" smtClean="0"/>
              <a:t>10/7/24</a:t>
            </a:fld>
            <a:endParaRPr lang="en-US"/>
          </a:p>
        </p:txBody>
      </p:sp>
      <p:sp>
        <p:nvSpPr>
          <p:cNvPr id="5" name="Footer Placeholder 4">
            <a:extLst>
              <a:ext uri="{FF2B5EF4-FFF2-40B4-BE49-F238E27FC236}">
                <a16:creationId xmlns:a16="http://schemas.microsoft.com/office/drawing/2014/main" id="{C680AB68-DE03-0E9B-F529-E6BAC04125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BBE7CF-2EF7-E890-C57E-55760A167BCD}"/>
              </a:ext>
            </a:extLst>
          </p:cNvPr>
          <p:cNvSpPr>
            <a:spLocks noGrp="1"/>
          </p:cNvSpPr>
          <p:nvPr>
            <p:ph type="sldNum" sz="quarter" idx="12"/>
          </p:nvPr>
        </p:nvSpPr>
        <p:spPr/>
        <p:txBody>
          <a:bodyPr/>
          <a:lstStyle/>
          <a:p>
            <a:fld id="{B0D17F53-96CC-BE4C-B88F-B1B3E5A8B7A6}" type="slidenum">
              <a:rPr lang="en-US" smtClean="0"/>
              <a:t>‹#›</a:t>
            </a:fld>
            <a:endParaRPr lang="en-US"/>
          </a:p>
        </p:txBody>
      </p:sp>
    </p:spTree>
    <p:extLst>
      <p:ext uri="{BB962C8B-B14F-4D97-AF65-F5344CB8AC3E}">
        <p14:creationId xmlns:p14="http://schemas.microsoft.com/office/powerpoint/2010/main" val="17375623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6A1A5-BC6D-D4FF-50F9-11ED1768250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6DFE273-7EDA-1AA3-109E-073DED525A6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7D22B2A-BBA2-1FD1-6E67-DA519A99BA39}"/>
              </a:ext>
            </a:extLst>
          </p:cNvPr>
          <p:cNvSpPr>
            <a:spLocks noGrp="1"/>
          </p:cNvSpPr>
          <p:nvPr>
            <p:ph type="dt" sz="half" idx="10"/>
          </p:nvPr>
        </p:nvSpPr>
        <p:spPr/>
        <p:txBody>
          <a:bodyPr/>
          <a:lstStyle/>
          <a:p>
            <a:fld id="{1B00894A-1771-174D-B58F-C99B1B3C1FF0}" type="datetimeFigureOut">
              <a:rPr lang="en-US" smtClean="0"/>
              <a:t>10/7/24</a:t>
            </a:fld>
            <a:endParaRPr lang="en-US"/>
          </a:p>
        </p:txBody>
      </p:sp>
      <p:sp>
        <p:nvSpPr>
          <p:cNvPr id="5" name="Footer Placeholder 4">
            <a:extLst>
              <a:ext uri="{FF2B5EF4-FFF2-40B4-BE49-F238E27FC236}">
                <a16:creationId xmlns:a16="http://schemas.microsoft.com/office/drawing/2014/main" id="{EE80F693-E2DF-07AA-4633-52D3193360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39279E-49A2-9D01-FF49-9CB65A69408A}"/>
              </a:ext>
            </a:extLst>
          </p:cNvPr>
          <p:cNvSpPr>
            <a:spLocks noGrp="1"/>
          </p:cNvSpPr>
          <p:nvPr>
            <p:ph type="sldNum" sz="quarter" idx="12"/>
          </p:nvPr>
        </p:nvSpPr>
        <p:spPr/>
        <p:txBody>
          <a:bodyPr/>
          <a:lstStyle/>
          <a:p>
            <a:fld id="{B0D17F53-96CC-BE4C-B88F-B1B3E5A8B7A6}" type="slidenum">
              <a:rPr lang="en-US" smtClean="0"/>
              <a:t>‹#›</a:t>
            </a:fld>
            <a:endParaRPr lang="en-US"/>
          </a:p>
        </p:txBody>
      </p:sp>
    </p:spTree>
    <p:extLst>
      <p:ext uri="{BB962C8B-B14F-4D97-AF65-F5344CB8AC3E}">
        <p14:creationId xmlns:p14="http://schemas.microsoft.com/office/powerpoint/2010/main" val="18376382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98B9-8CAF-8579-E5C3-64E59A6AB02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2E087D1-F22B-8E93-2389-4EB5E0B92CB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8355117-093F-A234-D4E0-0260E8E0B17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A4A0569-EA1C-F288-09FF-32F2DD13382A}"/>
              </a:ext>
            </a:extLst>
          </p:cNvPr>
          <p:cNvSpPr>
            <a:spLocks noGrp="1"/>
          </p:cNvSpPr>
          <p:nvPr>
            <p:ph type="dt" sz="half" idx="10"/>
          </p:nvPr>
        </p:nvSpPr>
        <p:spPr/>
        <p:txBody>
          <a:bodyPr/>
          <a:lstStyle/>
          <a:p>
            <a:fld id="{1B00894A-1771-174D-B58F-C99B1B3C1FF0}" type="datetimeFigureOut">
              <a:rPr lang="en-US" smtClean="0"/>
              <a:t>10/7/24</a:t>
            </a:fld>
            <a:endParaRPr lang="en-US"/>
          </a:p>
        </p:txBody>
      </p:sp>
      <p:sp>
        <p:nvSpPr>
          <p:cNvPr id="6" name="Footer Placeholder 5">
            <a:extLst>
              <a:ext uri="{FF2B5EF4-FFF2-40B4-BE49-F238E27FC236}">
                <a16:creationId xmlns:a16="http://schemas.microsoft.com/office/drawing/2014/main" id="{C43D1349-ED58-48CA-EACD-1212503630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7C4E05-B559-E072-8310-97CC06A9B879}"/>
              </a:ext>
            </a:extLst>
          </p:cNvPr>
          <p:cNvSpPr>
            <a:spLocks noGrp="1"/>
          </p:cNvSpPr>
          <p:nvPr>
            <p:ph type="sldNum" sz="quarter" idx="12"/>
          </p:nvPr>
        </p:nvSpPr>
        <p:spPr/>
        <p:txBody>
          <a:bodyPr/>
          <a:lstStyle/>
          <a:p>
            <a:fld id="{B0D17F53-96CC-BE4C-B88F-B1B3E5A8B7A6}" type="slidenum">
              <a:rPr lang="en-US" smtClean="0"/>
              <a:t>‹#›</a:t>
            </a:fld>
            <a:endParaRPr lang="en-US"/>
          </a:p>
        </p:txBody>
      </p:sp>
    </p:spTree>
    <p:extLst>
      <p:ext uri="{BB962C8B-B14F-4D97-AF65-F5344CB8AC3E}">
        <p14:creationId xmlns:p14="http://schemas.microsoft.com/office/powerpoint/2010/main" val="2949288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5E830-9942-0498-284A-831B3567C6FD}"/>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8DDBDCA-453F-3228-34A7-B5788B9396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3CD3E3C-12B0-8A67-7FDA-3C011ADABF42}"/>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7A57226-ED1E-E56C-08AB-94D8FEED8D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1BD838B-AFD3-F424-0347-960F53BD512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B1D31DC2-B3F7-E373-4AAF-4ED3A486B7C4}"/>
              </a:ext>
            </a:extLst>
          </p:cNvPr>
          <p:cNvSpPr>
            <a:spLocks noGrp="1"/>
          </p:cNvSpPr>
          <p:nvPr>
            <p:ph type="dt" sz="half" idx="10"/>
          </p:nvPr>
        </p:nvSpPr>
        <p:spPr/>
        <p:txBody>
          <a:bodyPr/>
          <a:lstStyle/>
          <a:p>
            <a:fld id="{1B00894A-1771-174D-B58F-C99B1B3C1FF0}" type="datetimeFigureOut">
              <a:rPr lang="en-US" smtClean="0"/>
              <a:t>10/7/24</a:t>
            </a:fld>
            <a:endParaRPr lang="en-US"/>
          </a:p>
        </p:txBody>
      </p:sp>
      <p:sp>
        <p:nvSpPr>
          <p:cNvPr id="8" name="Footer Placeholder 7">
            <a:extLst>
              <a:ext uri="{FF2B5EF4-FFF2-40B4-BE49-F238E27FC236}">
                <a16:creationId xmlns:a16="http://schemas.microsoft.com/office/drawing/2014/main" id="{CFF0BB7F-D507-A292-1B6F-C0F3745C73F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61A6A15-02BA-5DD1-DDBE-02EB121EF7C4}"/>
              </a:ext>
            </a:extLst>
          </p:cNvPr>
          <p:cNvSpPr>
            <a:spLocks noGrp="1"/>
          </p:cNvSpPr>
          <p:nvPr>
            <p:ph type="sldNum" sz="quarter" idx="12"/>
          </p:nvPr>
        </p:nvSpPr>
        <p:spPr/>
        <p:txBody>
          <a:bodyPr/>
          <a:lstStyle/>
          <a:p>
            <a:fld id="{B0D17F53-96CC-BE4C-B88F-B1B3E5A8B7A6}" type="slidenum">
              <a:rPr lang="en-US" smtClean="0"/>
              <a:t>‹#›</a:t>
            </a:fld>
            <a:endParaRPr lang="en-US"/>
          </a:p>
        </p:txBody>
      </p:sp>
    </p:spTree>
    <p:extLst>
      <p:ext uri="{BB962C8B-B14F-4D97-AF65-F5344CB8AC3E}">
        <p14:creationId xmlns:p14="http://schemas.microsoft.com/office/powerpoint/2010/main" val="1201925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5C51-8C26-0F2D-9217-24839A6FBE3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F52FB5CB-73EF-5B38-5635-2903882FB6F6}"/>
              </a:ext>
            </a:extLst>
          </p:cNvPr>
          <p:cNvSpPr>
            <a:spLocks noGrp="1"/>
          </p:cNvSpPr>
          <p:nvPr>
            <p:ph type="dt" sz="half" idx="10"/>
          </p:nvPr>
        </p:nvSpPr>
        <p:spPr/>
        <p:txBody>
          <a:bodyPr/>
          <a:lstStyle/>
          <a:p>
            <a:fld id="{1B00894A-1771-174D-B58F-C99B1B3C1FF0}" type="datetimeFigureOut">
              <a:rPr lang="en-US" smtClean="0"/>
              <a:t>10/7/24</a:t>
            </a:fld>
            <a:endParaRPr lang="en-US"/>
          </a:p>
        </p:txBody>
      </p:sp>
      <p:sp>
        <p:nvSpPr>
          <p:cNvPr id="4" name="Footer Placeholder 3">
            <a:extLst>
              <a:ext uri="{FF2B5EF4-FFF2-40B4-BE49-F238E27FC236}">
                <a16:creationId xmlns:a16="http://schemas.microsoft.com/office/drawing/2014/main" id="{B2502312-FABF-DC6F-CF03-4909D0FA1CF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3527748-7347-8AC0-0635-2EFBCABCC60D}"/>
              </a:ext>
            </a:extLst>
          </p:cNvPr>
          <p:cNvSpPr>
            <a:spLocks noGrp="1"/>
          </p:cNvSpPr>
          <p:nvPr>
            <p:ph type="sldNum" sz="quarter" idx="12"/>
          </p:nvPr>
        </p:nvSpPr>
        <p:spPr/>
        <p:txBody>
          <a:bodyPr/>
          <a:lstStyle/>
          <a:p>
            <a:fld id="{B0D17F53-96CC-BE4C-B88F-B1B3E5A8B7A6}" type="slidenum">
              <a:rPr lang="en-US" smtClean="0"/>
              <a:t>‹#›</a:t>
            </a:fld>
            <a:endParaRPr lang="en-US"/>
          </a:p>
        </p:txBody>
      </p:sp>
    </p:spTree>
    <p:extLst>
      <p:ext uri="{BB962C8B-B14F-4D97-AF65-F5344CB8AC3E}">
        <p14:creationId xmlns:p14="http://schemas.microsoft.com/office/powerpoint/2010/main" val="3025402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F853FFF-4C1E-A6F3-344C-9D0D8C012702}"/>
              </a:ext>
            </a:extLst>
          </p:cNvPr>
          <p:cNvSpPr>
            <a:spLocks noGrp="1"/>
          </p:cNvSpPr>
          <p:nvPr>
            <p:ph type="dt" sz="half" idx="10"/>
          </p:nvPr>
        </p:nvSpPr>
        <p:spPr/>
        <p:txBody>
          <a:bodyPr/>
          <a:lstStyle/>
          <a:p>
            <a:fld id="{1B00894A-1771-174D-B58F-C99B1B3C1FF0}" type="datetimeFigureOut">
              <a:rPr lang="en-US" smtClean="0"/>
              <a:t>10/7/24</a:t>
            </a:fld>
            <a:endParaRPr lang="en-US"/>
          </a:p>
        </p:txBody>
      </p:sp>
      <p:sp>
        <p:nvSpPr>
          <p:cNvPr id="3" name="Footer Placeholder 2">
            <a:extLst>
              <a:ext uri="{FF2B5EF4-FFF2-40B4-BE49-F238E27FC236}">
                <a16:creationId xmlns:a16="http://schemas.microsoft.com/office/drawing/2014/main" id="{F5AA3944-1CC8-4B9A-042E-5AA555E0C5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C6C73BA-27FB-C497-252A-A0B866CE6CE0}"/>
              </a:ext>
            </a:extLst>
          </p:cNvPr>
          <p:cNvSpPr>
            <a:spLocks noGrp="1"/>
          </p:cNvSpPr>
          <p:nvPr>
            <p:ph type="sldNum" sz="quarter" idx="12"/>
          </p:nvPr>
        </p:nvSpPr>
        <p:spPr/>
        <p:txBody>
          <a:bodyPr/>
          <a:lstStyle/>
          <a:p>
            <a:fld id="{B0D17F53-96CC-BE4C-B88F-B1B3E5A8B7A6}" type="slidenum">
              <a:rPr lang="en-US" smtClean="0"/>
              <a:t>‹#›</a:t>
            </a:fld>
            <a:endParaRPr lang="en-US"/>
          </a:p>
        </p:txBody>
      </p:sp>
    </p:spTree>
    <p:extLst>
      <p:ext uri="{BB962C8B-B14F-4D97-AF65-F5344CB8AC3E}">
        <p14:creationId xmlns:p14="http://schemas.microsoft.com/office/powerpoint/2010/main" val="41588502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DC8EC-CEAC-4870-251F-2E684A450CD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35316608-DB52-96BA-F560-F72A7E058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D1F1BA4-30DF-3BDC-35A7-1775D5BF87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3D8EA1-0C86-283F-B5ED-6F42E247036B}"/>
              </a:ext>
            </a:extLst>
          </p:cNvPr>
          <p:cNvSpPr>
            <a:spLocks noGrp="1"/>
          </p:cNvSpPr>
          <p:nvPr>
            <p:ph type="dt" sz="half" idx="10"/>
          </p:nvPr>
        </p:nvSpPr>
        <p:spPr/>
        <p:txBody>
          <a:bodyPr/>
          <a:lstStyle/>
          <a:p>
            <a:fld id="{1B00894A-1771-174D-B58F-C99B1B3C1FF0}" type="datetimeFigureOut">
              <a:rPr lang="en-US" smtClean="0"/>
              <a:t>10/7/24</a:t>
            </a:fld>
            <a:endParaRPr lang="en-US"/>
          </a:p>
        </p:txBody>
      </p:sp>
      <p:sp>
        <p:nvSpPr>
          <p:cNvPr id="6" name="Footer Placeholder 5">
            <a:extLst>
              <a:ext uri="{FF2B5EF4-FFF2-40B4-BE49-F238E27FC236}">
                <a16:creationId xmlns:a16="http://schemas.microsoft.com/office/drawing/2014/main" id="{33627155-5231-4D8D-02C9-01D988614A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25ABD6-2C49-B9A5-167E-45FE1171A04C}"/>
              </a:ext>
            </a:extLst>
          </p:cNvPr>
          <p:cNvSpPr>
            <a:spLocks noGrp="1"/>
          </p:cNvSpPr>
          <p:nvPr>
            <p:ph type="sldNum" sz="quarter" idx="12"/>
          </p:nvPr>
        </p:nvSpPr>
        <p:spPr/>
        <p:txBody>
          <a:bodyPr/>
          <a:lstStyle/>
          <a:p>
            <a:fld id="{B0D17F53-96CC-BE4C-B88F-B1B3E5A8B7A6}" type="slidenum">
              <a:rPr lang="en-US" smtClean="0"/>
              <a:t>‹#›</a:t>
            </a:fld>
            <a:endParaRPr lang="en-US"/>
          </a:p>
        </p:txBody>
      </p:sp>
    </p:spTree>
    <p:extLst>
      <p:ext uri="{BB962C8B-B14F-4D97-AF65-F5344CB8AC3E}">
        <p14:creationId xmlns:p14="http://schemas.microsoft.com/office/powerpoint/2010/main" val="366279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25C5D-363B-F849-DE5E-9645FE304E2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C9D7007-22FE-2741-CC41-EBAF2C3EB2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DE21DB6-CB2E-2C7C-405C-C96ED6133A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CDF3F3B-A3C8-844A-4109-F5E358A397C1}"/>
              </a:ext>
            </a:extLst>
          </p:cNvPr>
          <p:cNvSpPr>
            <a:spLocks noGrp="1"/>
          </p:cNvSpPr>
          <p:nvPr>
            <p:ph type="dt" sz="half" idx="10"/>
          </p:nvPr>
        </p:nvSpPr>
        <p:spPr/>
        <p:txBody>
          <a:bodyPr/>
          <a:lstStyle/>
          <a:p>
            <a:fld id="{1B00894A-1771-174D-B58F-C99B1B3C1FF0}" type="datetimeFigureOut">
              <a:rPr lang="en-US" smtClean="0"/>
              <a:t>10/7/24</a:t>
            </a:fld>
            <a:endParaRPr lang="en-US"/>
          </a:p>
        </p:txBody>
      </p:sp>
      <p:sp>
        <p:nvSpPr>
          <p:cNvPr id="6" name="Footer Placeholder 5">
            <a:extLst>
              <a:ext uri="{FF2B5EF4-FFF2-40B4-BE49-F238E27FC236}">
                <a16:creationId xmlns:a16="http://schemas.microsoft.com/office/drawing/2014/main" id="{EF22FB85-3597-11EA-A54F-71B565FF4D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4B9B9-3219-C97E-A329-C97FFE14EB0E}"/>
              </a:ext>
            </a:extLst>
          </p:cNvPr>
          <p:cNvSpPr>
            <a:spLocks noGrp="1"/>
          </p:cNvSpPr>
          <p:nvPr>
            <p:ph type="sldNum" sz="quarter" idx="12"/>
          </p:nvPr>
        </p:nvSpPr>
        <p:spPr/>
        <p:txBody>
          <a:bodyPr/>
          <a:lstStyle/>
          <a:p>
            <a:fld id="{B0D17F53-96CC-BE4C-B88F-B1B3E5A8B7A6}" type="slidenum">
              <a:rPr lang="en-US" smtClean="0"/>
              <a:t>‹#›</a:t>
            </a:fld>
            <a:endParaRPr lang="en-US"/>
          </a:p>
        </p:txBody>
      </p:sp>
    </p:spTree>
    <p:extLst>
      <p:ext uri="{BB962C8B-B14F-4D97-AF65-F5344CB8AC3E}">
        <p14:creationId xmlns:p14="http://schemas.microsoft.com/office/powerpoint/2010/main" val="467076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AD7C7E-63A2-550A-0223-9EBB94C5B2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0EBB166-A162-B073-58B4-CDD8A8F66A5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F8A5169-3E88-8D59-1AE8-2194FF02CF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B00894A-1771-174D-B58F-C99B1B3C1FF0}" type="datetimeFigureOut">
              <a:rPr lang="en-US" smtClean="0"/>
              <a:t>10/7/24</a:t>
            </a:fld>
            <a:endParaRPr lang="en-US"/>
          </a:p>
        </p:txBody>
      </p:sp>
      <p:sp>
        <p:nvSpPr>
          <p:cNvPr id="5" name="Footer Placeholder 4">
            <a:extLst>
              <a:ext uri="{FF2B5EF4-FFF2-40B4-BE49-F238E27FC236}">
                <a16:creationId xmlns:a16="http://schemas.microsoft.com/office/drawing/2014/main" id="{FE63DB2C-B991-4D1F-0AC7-B9DF3A7077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323E922-67D7-04C0-986F-4B648E907F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0D17F53-96CC-BE4C-B88F-B1B3E5A8B7A6}" type="slidenum">
              <a:rPr lang="en-US" smtClean="0"/>
              <a:t>‹#›</a:t>
            </a:fld>
            <a:endParaRPr lang="en-US"/>
          </a:p>
        </p:txBody>
      </p:sp>
    </p:spTree>
    <p:extLst>
      <p:ext uri="{BB962C8B-B14F-4D97-AF65-F5344CB8AC3E}">
        <p14:creationId xmlns:p14="http://schemas.microsoft.com/office/powerpoint/2010/main" val="18025827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bioconda.github.io/" TargetMode="External"/><Relationship Id="rId2" Type="http://schemas.openxmlformats.org/officeDocument/2006/relationships/hyperlink" Target="http://conda.pydata.org/docs/intro.html" TargetMode="Externa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25.png"/><Relationship Id="rId4" Type="http://schemas.openxmlformats.org/officeDocument/2006/relationships/hyperlink" Target="https://www.docker.co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1.jpg"/><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7.png"/><Relationship Id="rId7" Type="http://schemas.openxmlformats.org/officeDocument/2006/relationships/image" Target="../media/image11.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3.png"/><Relationship Id="rId4" Type="http://schemas.openxmlformats.org/officeDocument/2006/relationships/image" Target="../media/image8.sv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5.sv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0.sv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1A7865D-629D-1D0B-639F-BE0F13A7083D}"/>
              </a:ext>
            </a:extLst>
          </p:cNvPr>
          <p:cNvSpPr>
            <a:spLocks noGrp="1"/>
          </p:cNvSpPr>
          <p:nvPr>
            <p:ph type="ctrTitle"/>
          </p:nvPr>
        </p:nvSpPr>
        <p:spPr>
          <a:xfrm>
            <a:off x="531541" y="34957"/>
            <a:ext cx="9144000" cy="1286060"/>
          </a:xfrm>
        </p:spPr>
        <p:txBody>
          <a:bodyPr/>
          <a:lstStyle/>
          <a:p>
            <a:r>
              <a:rPr lang="en-US" dirty="0">
                <a:solidFill>
                  <a:srgbClr val="002060"/>
                </a:solidFill>
              </a:rPr>
              <a:t>CRISPResso2</a:t>
            </a:r>
          </a:p>
        </p:txBody>
      </p:sp>
      <p:pic>
        <p:nvPicPr>
          <p:cNvPr id="7" name="Picture 2">
            <a:extLst>
              <a:ext uri="{FF2B5EF4-FFF2-40B4-BE49-F238E27FC236}">
                <a16:creationId xmlns:a16="http://schemas.microsoft.com/office/drawing/2014/main" id="{6AA43D14-F627-6141-2780-60EF794986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2758" y="1731337"/>
            <a:ext cx="4200350" cy="446874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241CE602-884D-48E6-3843-94FEA6A733D8}"/>
              </a:ext>
            </a:extLst>
          </p:cNvPr>
          <p:cNvSpPr txBox="1"/>
          <p:nvPr/>
        </p:nvSpPr>
        <p:spPr>
          <a:xfrm>
            <a:off x="6159632" y="2950045"/>
            <a:ext cx="4306957" cy="2123658"/>
          </a:xfrm>
          <a:prstGeom prst="rect">
            <a:avLst/>
          </a:prstGeom>
          <a:noFill/>
        </p:spPr>
        <p:txBody>
          <a:bodyPr wrap="square" rtlCol="0">
            <a:spAutoFit/>
          </a:bodyPr>
          <a:lstStyle/>
          <a:p>
            <a:endParaRPr lang="en-US" b="1" dirty="0"/>
          </a:p>
          <a:p>
            <a:r>
              <a:rPr lang="en-US" sz="2400" b="1" dirty="0"/>
              <a:t>Khalid Akram</a:t>
            </a:r>
          </a:p>
          <a:p>
            <a:r>
              <a:rPr lang="en-US" sz="1800" dirty="0"/>
              <a:t>3</a:t>
            </a:r>
            <a:r>
              <a:rPr lang="en-US" sz="1800" baseline="30000" dirty="0"/>
              <a:t>rd</a:t>
            </a:r>
            <a:r>
              <a:rPr lang="en-US" sz="1800" dirty="0"/>
              <a:t> year </a:t>
            </a:r>
            <a:r>
              <a:rPr lang="en-US" sz="1800" dirty="0" err="1"/>
              <a:t>Ph.D</a:t>
            </a:r>
            <a:r>
              <a:rPr lang="en-US" sz="1800" dirty="0"/>
              <a:t> Biotechnology,</a:t>
            </a:r>
          </a:p>
          <a:p>
            <a:r>
              <a:rPr lang="en-US" sz="1800" dirty="0"/>
              <a:t>Genome Engineering Laboratory, University of Westminster, London.</a:t>
            </a:r>
          </a:p>
          <a:p>
            <a:endParaRPr lang="en-US" b="1" dirty="0"/>
          </a:p>
          <a:p>
            <a:endParaRPr lang="en-US" dirty="0"/>
          </a:p>
        </p:txBody>
      </p:sp>
      <p:grpSp>
        <p:nvGrpSpPr>
          <p:cNvPr id="2" name="Group 1">
            <a:extLst>
              <a:ext uri="{FF2B5EF4-FFF2-40B4-BE49-F238E27FC236}">
                <a16:creationId xmlns:a16="http://schemas.microsoft.com/office/drawing/2014/main" id="{5BA5FE50-4907-9911-0C40-6872ECEAF99F}"/>
              </a:ext>
            </a:extLst>
          </p:cNvPr>
          <p:cNvGrpSpPr/>
          <p:nvPr/>
        </p:nvGrpSpPr>
        <p:grpSpPr>
          <a:xfrm>
            <a:off x="8137067" y="341201"/>
            <a:ext cx="4025681" cy="825137"/>
            <a:chOff x="8137067" y="341201"/>
            <a:chExt cx="4025681" cy="825137"/>
          </a:xfrm>
        </p:grpSpPr>
        <p:pic>
          <p:nvPicPr>
            <p:cNvPr id="9" name="Picture 8" descr="Text&#10;&#10;Description automatically generated with medium confidence">
              <a:extLst>
                <a:ext uri="{FF2B5EF4-FFF2-40B4-BE49-F238E27FC236}">
                  <a16:creationId xmlns:a16="http://schemas.microsoft.com/office/drawing/2014/main" id="{31F1FA14-691E-F9B5-52B0-E4F9558CDB00}"/>
                </a:ext>
              </a:extLst>
            </p:cNvPr>
            <p:cNvPicPr>
              <a:picLocks noChangeAspect="1"/>
            </p:cNvPicPr>
            <p:nvPr/>
          </p:nvPicPr>
          <p:blipFill>
            <a:blip r:embed="rId3"/>
            <a:stretch>
              <a:fillRect/>
            </a:stretch>
          </p:blipFill>
          <p:spPr>
            <a:xfrm>
              <a:off x="8137067" y="344946"/>
              <a:ext cx="2329522" cy="821392"/>
            </a:xfrm>
            <a:prstGeom prst="rect">
              <a:avLst/>
            </a:prstGeom>
          </p:spPr>
        </p:pic>
        <p:pic>
          <p:nvPicPr>
            <p:cNvPr id="10" name="Picture 4" descr="Image preview">
              <a:extLst>
                <a:ext uri="{FF2B5EF4-FFF2-40B4-BE49-F238E27FC236}">
                  <a16:creationId xmlns:a16="http://schemas.microsoft.com/office/drawing/2014/main" id="{F2854494-45D2-86BE-7373-18BAA60615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24969" y="341201"/>
              <a:ext cx="1637779" cy="82139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5776353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A7B615A-6B9E-B8EC-CAE3-8C362BAFC8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6327" y="136026"/>
            <a:ext cx="1858468" cy="197722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DB38AFC7-52FA-9376-FC2F-0BB23B01DC23}"/>
              </a:ext>
            </a:extLst>
          </p:cNvPr>
          <p:cNvSpPr>
            <a:spLocks noGrp="1"/>
          </p:cNvSpPr>
          <p:nvPr>
            <p:ph type="title"/>
          </p:nvPr>
        </p:nvSpPr>
        <p:spPr>
          <a:xfrm>
            <a:off x="838200" y="365126"/>
            <a:ext cx="8050967" cy="759510"/>
          </a:xfrm>
        </p:spPr>
        <p:txBody>
          <a:bodyPr/>
          <a:lstStyle/>
          <a:p>
            <a:r>
              <a:rPr lang="en-US" dirty="0"/>
              <a:t>Outputs from CRISPResso2</a:t>
            </a:r>
          </a:p>
        </p:txBody>
      </p:sp>
      <p:pic>
        <p:nvPicPr>
          <p:cNvPr id="6" name="Picture 5">
            <a:extLst>
              <a:ext uri="{FF2B5EF4-FFF2-40B4-BE49-F238E27FC236}">
                <a16:creationId xmlns:a16="http://schemas.microsoft.com/office/drawing/2014/main" id="{BC556A65-0E21-D5C0-6862-5ADE5B1C995F}"/>
              </a:ext>
            </a:extLst>
          </p:cNvPr>
          <p:cNvPicPr>
            <a:picLocks noChangeAspect="1"/>
          </p:cNvPicPr>
          <p:nvPr/>
        </p:nvPicPr>
        <p:blipFill>
          <a:blip r:embed="rId3"/>
          <a:stretch>
            <a:fillRect/>
          </a:stretch>
        </p:blipFill>
        <p:spPr>
          <a:xfrm>
            <a:off x="2209800" y="1124269"/>
            <a:ext cx="7772400" cy="4608995"/>
          </a:xfrm>
          <a:prstGeom prst="rect">
            <a:avLst/>
          </a:prstGeom>
        </p:spPr>
      </p:pic>
      <p:sp>
        <p:nvSpPr>
          <p:cNvPr id="8" name="TextBox 7">
            <a:extLst>
              <a:ext uri="{FF2B5EF4-FFF2-40B4-BE49-F238E27FC236}">
                <a16:creationId xmlns:a16="http://schemas.microsoft.com/office/drawing/2014/main" id="{4D5FD01E-C6F9-E924-3BE0-E82E35931ACF}"/>
              </a:ext>
            </a:extLst>
          </p:cNvPr>
          <p:cNvSpPr txBox="1"/>
          <p:nvPr/>
        </p:nvSpPr>
        <p:spPr>
          <a:xfrm>
            <a:off x="369758" y="5761485"/>
            <a:ext cx="11452484" cy="923330"/>
          </a:xfrm>
          <a:prstGeom prst="rect">
            <a:avLst/>
          </a:prstGeom>
          <a:noFill/>
        </p:spPr>
        <p:txBody>
          <a:bodyPr wrap="square">
            <a:spAutoFit/>
          </a:bodyPr>
          <a:lstStyle/>
          <a:p>
            <a:r>
              <a:rPr lang="en-GB" b="0" i="0" dirty="0">
                <a:solidFill>
                  <a:srgbClr val="212529"/>
                </a:solidFill>
                <a:effectLst/>
              </a:rPr>
              <a:t>Visualization of the distribution of identified alleles around the cleavage site for the sgRNA GTGCGGAGCCACTTCGAGCAGC. Substitutions are in bold. Red rectangles highlight inserted sequences. Horizontal dashed lines indicate deleted sequences. The vertical dashed line indicates the predicted cleavage site.</a:t>
            </a:r>
            <a:endParaRPr lang="en-US" dirty="0"/>
          </a:p>
        </p:txBody>
      </p:sp>
    </p:spTree>
    <p:extLst>
      <p:ext uri="{BB962C8B-B14F-4D97-AF65-F5344CB8AC3E}">
        <p14:creationId xmlns:p14="http://schemas.microsoft.com/office/powerpoint/2010/main" val="3646729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73ADE-98D4-5BF1-9256-9DA8BAAEBFAA}"/>
              </a:ext>
            </a:extLst>
          </p:cNvPr>
          <p:cNvSpPr>
            <a:spLocks noGrp="1"/>
          </p:cNvSpPr>
          <p:nvPr>
            <p:ph type="title"/>
          </p:nvPr>
        </p:nvSpPr>
        <p:spPr>
          <a:xfrm>
            <a:off x="659781" y="8286"/>
            <a:ext cx="10515600" cy="1325563"/>
          </a:xfrm>
        </p:spPr>
        <p:txBody>
          <a:bodyPr/>
          <a:lstStyle/>
          <a:p>
            <a:r>
              <a:rPr lang="en-US" dirty="0"/>
              <a:t>How to use </a:t>
            </a:r>
            <a:r>
              <a:rPr lang="en-US" dirty="0" err="1"/>
              <a:t>CRISPResso</a:t>
            </a:r>
            <a:r>
              <a:rPr lang="en-US" dirty="0"/>
              <a:t> 2 Online (Web)</a:t>
            </a:r>
          </a:p>
        </p:txBody>
      </p:sp>
      <p:pic>
        <p:nvPicPr>
          <p:cNvPr id="4" name="Content Placeholder 3">
            <a:extLst>
              <a:ext uri="{FF2B5EF4-FFF2-40B4-BE49-F238E27FC236}">
                <a16:creationId xmlns:a16="http://schemas.microsoft.com/office/drawing/2014/main" id="{D450118D-49B3-C9DE-6D22-0E19E855B630}"/>
              </a:ext>
            </a:extLst>
          </p:cNvPr>
          <p:cNvPicPr>
            <a:picLocks noGrp="1" noChangeAspect="1"/>
          </p:cNvPicPr>
          <p:nvPr>
            <p:ph idx="1"/>
          </p:nvPr>
        </p:nvPicPr>
        <p:blipFill>
          <a:blip r:embed="rId2"/>
          <a:stretch>
            <a:fillRect/>
          </a:stretch>
        </p:blipFill>
        <p:spPr>
          <a:xfrm>
            <a:off x="2255946" y="2141537"/>
            <a:ext cx="5341642" cy="4351338"/>
          </a:xfrm>
          <a:prstGeom prst="rect">
            <a:avLst/>
          </a:prstGeom>
        </p:spPr>
      </p:pic>
      <p:sp>
        <p:nvSpPr>
          <p:cNvPr id="6" name="TextBox 5">
            <a:extLst>
              <a:ext uri="{FF2B5EF4-FFF2-40B4-BE49-F238E27FC236}">
                <a16:creationId xmlns:a16="http://schemas.microsoft.com/office/drawing/2014/main" id="{DC9C9E21-8ED4-4869-4E11-30B318E6FE61}"/>
              </a:ext>
            </a:extLst>
          </p:cNvPr>
          <p:cNvSpPr txBox="1"/>
          <p:nvPr/>
        </p:nvSpPr>
        <p:spPr>
          <a:xfrm>
            <a:off x="838200" y="1546780"/>
            <a:ext cx="8177134" cy="461665"/>
          </a:xfrm>
          <a:prstGeom prst="rect">
            <a:avLst/>
          </a:prstGeom>
          <a:noFill/>
        </p:spPr>
        <p:txBody>
          <a:bodyPr wrap="square">
            <a:spAutoFit/>
          </a:bodyPr>
          <a:lstStyle/>
          <a:p>
            <a:r>
              <a:rPr lang="en-US" sz="2400" b="1" dirty="0"/>
              <a:t>http://crispresso2.pinellolab.org/</a:t>
            </a:r>
          </a:p>
        </p:txBody>
      </p:sp>
      <p:sp>
        <p:nvSpPr>
          <p:cNvPr id="7" name="TextBox 6">
            <a:extLst>
              <a:ext uri="{FF2B5EF4-FFF2-40B4-BE49-F238E27FC236}">
                <a16:creationId xmlns:a16="http://schemas.microsoft.com/office/drawing/2014/main" id="{529DBD5B-99D0-06A5-67D5-D1369CBA776A}"/>
              </a:ext>
            </a:extLst>
          </p:cNvPr>
          <p:cNvSpPr txBox="1"/>
          <p:nvPr/>
        </p:nvSpPr>
        <p:spPr>
          <a:xfrm>
            <a:off x="8709285" y="1603711"/>
            <a:ext cx="2128604" cy="369332"/>
          </a:xfrm>
          <a:prstGeom prst="rect">
            <a:avLst/>
          </a:prstGeom>
          <a:noFill/>
        </p:spPr>
        <p:txBody>
          <a:bodyPr wrap="square" rtlCol="0">
            <a:spAutoFit/>
          </a:bodyPr>
          <a:lstStyle/>
          <a:p>
            <a:r>
              <a:rPr lang="en-US" b="1" dirty="0"/>
              <a:t>Pros:</a:t>
            </a:r>
          </a:p>
        </p:txBody>
      </p:sp>
      <p:sp>
        <p:nvSpPr>
          <p:cNvPr id="8" name="TextBox 7">
            <a:extLst>
              <a:ext uri="{FF2B5EF4-FFF2-40B4-BE49-F238E27FC236}">
                <a16:creationId xmlns:a16="http://schemas.microsoft.com/office/drawing/2014/main" id="{BA9B4143-7616-B723-2522-173715A8F0D6}"/>
              </a:ext>
            </a:extLst>
          </p:cNvPr>
          <p:cNvSpPr txBox="1"/>
          <p:nvPr/>
        </p:nvSpPr>
        <p:spPr>
          <a:xfrm>
            <a:off x="8844197" y="1963714"/>
            <a:ext cx="2509603" cy="923330"/>
          </a:xfrm>
          <a:prstGeom prst="rect">
            <a:avLst/>
          </a:prstGeom>
          <a:noFill/>
        </p:spPr>
        <p:txBody>
          <a:bodyPr wrap="square" rtlCol="0">
            <a:spAutoFit/>
          </a:bodyPr>
          <a:lstStyle/>
          <a:p>
            <a:pPr marL="285750" indent="-285750">
              <a:buFontTx/>
              <a:buChar char="-"/>
            </a:pPr>
            <a:r>
              <a:rPr lang="en-US" dirty="0"/>
              <a:t>No installation</a:t>
            </a:r>
          </a:p>
          <a:p>
            <a:pPr marL="285750" indent="-285750">
              <a:buFontTx/>
              <a:buChar char="-"/>
            </a:pPr>
            <a:r>
              <a:rPr lang="en-US" dirty="0"/>
              <a:t>Easy to use</a:t>
            </a:r>
          </a:p>
          <a:p>
            <a:pPr marL="285750" indent="-285750">
              <a:buFontTx/>
              <a:buChar char="-"/>
            </a:pPr>
            <a:r>
              <a:rPr lang="en-US" dirty="0"/>
              <a:t>Great interface</a:t>
            </a:r>
          </a:p>
        </p:txBody>
      </p:sp>
      <p:sp>
        <p:nvSpPr>
          <p:cNvPr id="9" name="TextBox 8">
            <a:extLst>
              <a:ext uri="{FF2B5EF4-FFF2-40B4-BE49-F238E27FC236}">
                <a16:creationId xmlns:a16="http://schemas.microsoft.com/office/drawing/2014/main" id="{B7997A33-E5B3-BA89-51B7-A351BDE71644}"/>
              </a:ext>
            </a:extLst>
          </p:cNvPr>
          <p:cNvSpPr txBox="1"/>
          <p:nvPr/>
        </p:nvSpPr>
        <p:spPr>
          <a:xfrm>
            <a:off x="8709285" y="3027615"/>
            <a:ext cx="2128604" cy="369332"/>
          </a:xfrm>
          <a:prstGeom prst="rect">
            <a:avLst/>
          </a:prstGeom>
          <a:noFill/>
        </p:spPr>
        <p:txBody>
          <a:bodyPr wrap="square" rtlCol="0">
            <a:spAutoFit/>
          </a:bodyPr>
          <a:lstStyle/>
          <a:p>
            <a:r>
              <a:rPr lang="en-US" b="1" dirty="0"/>
              <a:t>Cons:</a:t>
            </a:r>
          </a:p>
        </p:txBody>
      </p:sp>
      <p:sp>
        <p:nvSpPr>
          <p:cNvPr id="10" name="TextBox 9">
            <a:extLst>
              <a:ext uri="{FF2B5EF4-FFF2-40B4-BE49-F238E27FC236}">
                <a16:creationId xmlns:a16="http://schemas.microsoft.com/office/drawing/2014/main" id="{21F9F75E-9B9D-2069-23DE-9D11F5012354}"/>
              </a:ext>
            </a:extLst>
          </p:cNvPr>
          <p:cNvSpPr txBox="1"/>
          <p:nvPr/>
        </p:nvSpPr>
        <p:spPr>
          <a:xfrm>
            <a:off x="8844197" y="3432588"/>
            <a:ext cx="2509603" cy="3139321"/>
          </a:xfrm>
          <a:prstGeom prst="rect">
            <a:avLst/>
          </a:prstGeom>
          <a:noFill/>
        </p:spPr>
        <p:txBody>
          <a:bodyPr wrap="square" rtlCol="0">
            <a:spAutoFit/>
          </a:bodyPr>
          <a:lstStyle/>
          <a:p>
            <a:pPr marL="285750" indent="-285750">
              <a:buFontTx/>
              <a:buChar char="-"/>
            </a:pPr>
            <a:r>
              <a:rPr lang="en-US" dirty="0"/>
              <a:t>Can’t use if offline</a:t>
            </a:r>
          </a:p>
          <a:p>
            <a:pPr marL="285750" indent="-285750">
              <a:buFontTx/>
              <a:buChar char="-"/>
            </a:pPr>
            <a:r>
              <a:rPr lang="en-US" dirty="0"/>
              <a:t>Slow if uploading large files</a:t>
            </a:r>
          </a:p>
          <a:p>
            <a:pPr marL="285750" indent="-285750">
              <a:buFontTx/>
              <a:buChar char="-"/>
            </a:pPr>
            <a:r>
              <a:rPr lang="en-US" dirty="0"/>
              <a:t>Slow if many people are using site simultaneously</a:t>
            </a:r>
          </a:p>
          <a:p>
            <a:pPr marL="285750" indent="-285750">
              <a:buFontTx/>
              <a:buChar char="-"/>
            </a:pPr>
            <a:r>
              <a:rPr lang="en-US" dirty="0"/>
              <a:t>URL is </a:t>
            </a:r>
            <a:r>
              <a:rPr lang="en-US" b="1" dirty="0"/>
              <a:t>http</a:t>
            </a:r>
            <a:r>
              <a:rPr lang="en-US" dirty="0"/>
              <a:t> rather than </a:t>
            </a:r>
            <a:r>
              <a:rPr lang="en-US" b="1" dirty="0"/>
              <a:t>https</a:t>
            </a:r>
            <a:r>
              <a:rPr lang="en-US" dirty="0"/>
              <a:t> – security concerns</a:t>
            </a:r>
          </a:p>
          <a:p>
            <a:pPr marL="285750" indent="-285750">
              <a:buFontTx/>
              <a:buChar char="-"/>
            </a:pPr>
            <a:r>
              <a:rPr lang="en-US" dirty="0"/>
              <a:t>Sometimes site is unreachable</a:t>
            </a:r>
          </a:p>
        </p:txBody>
      </p:sp>
      <p:pic>
        <p:nvPicPr>
          <p:cNvPr id="11" name="Picture 10">
            <a:extLst>
              <a:ext uri="{FF2B5EF4-FFF2-40B4-BE49-F238E27FC236}">
                <a16:creationId xmlns:a16="http://schemas.microsoft.com/office/drawing/2014/main" id="{205BFBFE-02B7-10A1-17DA-B7507564DD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53075" y="136026"/>
            <a:ext cx="1501720" cy="1597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7473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2AFA2-730D-B7BB-3E80-987E259B1BE1}"/>
              </a:ext>
            </a:extLst>
          </p:cNvPr>
          <p:cNvSpPr>
            <a:spLocks noGrp="1"/>
          </p:cNvSpPr>
          <p:nvPr>
            <p:ph type="title"/>
          </p:nvPr>
        </p:nvSpPr>
        <p:spPr/>
        <p:txBody>
          <a:bodyPr/>
          <a:lstStyle/>
          <a:p>
            <a:r>
              <a:rPr lang="en-US" dirty="0">
                <a:solidFill>
                  <a:srgbClr val="002060"/>
                </a:solidFill>
              </a:rPr>
              <a:t>How to use </a:t>
            </a:r>
            <a:r>
              <a:rPr lang="en-US" dirty="0" err="1">
                <a:solidFill>
                  <a:srgbClr val="002060"/>
                </a:solidFill>
              </a:rPr>
              <a:t>CRISPResso</a:t>
            </a:r>
            <a:r>
              <a:rPr lang="en-US" dirty="0">
                <a:solidFill>
                  <a:srgbClr val="002060"/>
                </a:solidFill>
              </a:rPr>
              <a:t> 2 locally</a:t>
            </a:r>
            <a:br>
              <a:rPr lang="en-US" dirty="0">
                <a:solidFill>
                  <a:srgbClr val="002060"/>
                </a:solidFill>
              </a:rPr>
            </a:br>
            <a:r>
              <a:rPr lang="en-US" dirty="0">
                <a:solidFill>
                  <a:srgbClr val="002060"/>
                </a:solidFill>
              </a:rPr>
              <a:t>(on own computer)</a:t>
            </a:r>
          </a:p>
        </p:txBody>
      </p:sp>
      <p:sp>
        <p:nvSpPr>
          <p:cNvPr id="3" name="TextBox 2">
            <a:extLst>
              <a:ext uri="{FF2B5EF4-FFF2-40B4-BE49-F238E27FC236}">
                <a16:creationId xmlns:a16="http://schemas.microsoft.com/office/drawing/2014/main" id="{FB8BF800-99C0-35D2-1B2C-06A395C951BE}"/>
              </a:ext>
            </a:extLst>
          </p:cNvPr>
          <p:cNvSpPr txBox="1"/>
          <p:nvPr/>
        </p:nvSpPr>
        <p:spPr>
          <a:xfrm>
            <a:off x="8094690" y="1498779"/>
            <a:ext cx="2128604" cy="369332"/>
          </a:xfrm>
          <a:prstGeom prst="rect">
            <a:avLst/>
          </a:prstGeom>
          <a:noFill/>
        </p:spPr>
        <p:txBody>
          <a:bodyPr wrap="square" rtlCol="0">
            <a:spAutoFit/>
          </a:bodyPr>
          <a:lstStyle/>
          <a:p>
            <a:r>
              <a:rPr lang="en-US" b="1" dirty="0"/>
              <a:t>Pros:</a:t>
            </a:r>
          </a:p>
        </p:txBody>
      </p:sp>
      <p:sp>
        <p:nvSpPr>
          <p:cNvPr id="4" name="TextBox 3">
            <a:extLst>
              <a:ext uri="{FF2B5EF4-FFF2-40B4-BE49-F238E27FC236}">
                <a16:creationId xmlns:a16="http://schemas.microsoft.com/office/drawing/2014/main" id="{43DD9B61-D02F-7EE8-4FD0-54B97607697F}"/>
              </a:ext>
            </a:extLst>
          </p:cNvPr>
          <p:cNvSpPr txBox="1"/>
          <p:nvPr/>
        </p:nvSpPr>
        <p:spPr>
          <a:xfrm>
            <a:off x="8229602" y="1858782"/>
            <a:ext cx="3297834" cy="1754326"/>
          </a:xfrm>
          <a:prstGeom prst="rect">
            <a:avLst/>
          </a:prstGeom>
          <a:noFill/>
        </p:spPr>
        <p:txBody>
          <a:bodyPr wrap="square" rtlCol="0">
            <a:spAutoFit/>
          </a:bodyPr>
          <a:lstStyle/>
          <a:p>
            <a:pPr marL="285750" indent="-285750">
              <a:buFontTx/>
              <a:buChar char="-"/>
            </a:pPr>
            <a:r>
              <a:rPr lang="en-US" i="1" dirty="0"/>
              <a:t>FAST!!</a:t>
            </a:r>
          </a:p>
          <a:p>
            <a:pPr marL="285750" indent="-285750">
              <a:buFontTx/>
              <a:buChar char="-"/>
            </a:pPr>
            <a:r>
              <a:rPr lang="en-US" dirty="0"/>
              <a:t>Works offline</a:t>
            </a:r>
          </a:p>
          <a:p>
            <a:pPr marL="285750" indent="-285750">
              <a:buFontTx/>
              <a:buChar char="-"/>
            </a:pPr>
            <a:r>
              <a:rPr lang="en-US" dirty="0"/>
              <a:t>Large files are not an issue</a:t>
            </a:r>
          </a:p>
          <a:p>
            <a:pPr marL="285750" indent="-285750">
              <a:buFontTx/>
              <a:buChar char="-"/>
            </a:pPr>
            <a:r>
              <a:rPr lang="en-US" dirty="0"/>
              <a:t>Docker containers make running it a breeze.</a:t>
            </a:r>
          </a:p>
          <a:p>
            <a:pPr marL="285750" indent="-285750">
              <a:buFontTx/>
              <a:buChar char="-"/>
            </a:pPr>
            <a:r>
              <a:rPr lang="en-US" dirty="0"/>
              <a:t>Platform independent</a:t>
            </a:r>
          </a:p>
        </p:txBody>
      </p:sp>
      <p:sp>
        <p:nvSpPr>
          <p:cNvPr id="5" name="TextBox 4">
            <a:extLst>
              <a:ext uri="{FF2B5EF4-FFF2-40B4-BE49-F238E27FC236}">
                <a16:creationId xmlns:a16="http://schemas.microsoft.com/office/drawing/2014/main" id="{40425C10-83B0-17CB-B741-2B88F82DA2B8}"/>
              </a:ext>
            </a:extLst>
          </p:cNvPr>
          <p:cNvSpPr txBox="1"/>
          <p:nvPr/>
        </p:nvSpPr>
        <p:spPr>
          <a:xfrm>
            <a:off x="8094690" y="3852070"/>
            <a:ext cx="2128604" cy="369332"/>
          </a:xfrm>
          <a:prstGeom prst="rect">
            <a:avLst/>
          </a:prstGeom>
          <a:noFill/>
        </p:spPr>
        <p:txBody>
          <a:bodyPr wrap="square" rtlCol="0">
            <a:spAutoFit/>
          </a:bodyPr>
          <a:lstStyle/>
          <a:p>
            <a:r>
              <a:rPr lang="en-US" b="1" dirty="0"/>
              <a:t>Cons:</a:t>
            </a:r>
          </a:p>
        </p:txBody>
      </p:sp>
      <p:sp>
        <p:nvSpPr>
          <p:cNvPr id="6" name="TextBox 5">
            <a:extLst>
              <a:ext uri="{FF2B5EF4-FFF2-40B4-BE49-F238E27FC236}">
                <a16:creationId xmlns:a16="http://schemas.microsoft.com/office/drawing/2014/main" id="{F8DA5B44-6479-9F15-C5C2-7C524DB35C9D}"/>
              </a:ext>
            </a:extLst>
          </p:cNvPr>
          <p:cNvSpPr txBox="1"/>
          <p:nvPr/>
        </p:nvSpPr>
        <p:spPr>
          <a:xfrm>
            <a:off x="8229602" y="4257043"/>
            <a:ext cx="3297834" cy="2585323"/>
          </a:xfrm>
          <a:prstGeom prst="rect">
            <a:avLst/>
          </a:prstGeom>
          <a:noFill/>
        </p:spPr>
        <p:txBody>
          <a:bodyPr wrap="square" rtlCol="0">
            <a:spAutoFit/>
          </a:bodyPr>
          <a:lstStyle/>
          <a:p>
            <a:pPr marL="285750" indent="-285750">
              <a:buFontTx/>
              <a:buChar char="-"/>
            </a:pPr>
            <a:r>
              <a:rPr lang="en-US" dirty="0"/>
              <a:t>Need to be slightly more tech savvy</a:t>
            </a:r>
          </a:p>
          <a:p>
            <a:pPr marL="285750" indent="-285750">
              <a:buFontTx/>
              <a:buChar char="-"/>
            </a:pPr>
            <a:r>
              <a:rPr lang="en-US" dirty="0"/>
              <a:t>Command line interface can be daunting for some</a:t>
            </a:r>
          </a:p>
          <a:p>
            <a:pPr marL="285750" indent="-285750">
              <a:buFontTx/>
              <a:buChar char="-"/>
            </a:pPr>
            <a:r>
              <a:rPr lang="en-US" dirty="0"/>
              <a:t>Install Docker</a:t>
            </a:r>
          </a:p>
          <a:p>
            <a:pPr marL="285750" indent="-285750">
              <a:buFontTx/>
              <a:buChar char="-"/>
            </a:pPr>
            <a:r>
              <a:rPr lang="en-US" dirty="0"/>
              <a:t>Some command line knowledge required</a:t>
            </a:r>
          </a:p>
          <a:p>
            <a:pPr marL="285750" indent="-285750">
              <a:buFontTx/>
              <a:buChar char="-"/>
            </a:pPr>
            <a:endParaRPr lang="en-US" dirty="0"/>
          </a:p>
          <a:p>
            <a:pPr marL="285750" indent="-285750">
              <a:buFontTx/>
              <a:buChar char="-"/>
            </a:pPr>
            <a:endParaRPr lang="en-US" dirty="0"/>
          </a:p>
        </p:txBody>
      </p:sp>
      <p:sp>
        <p:nvSpPr>
          <p:cNvPr id="7" name="TextBox 6">
            <a:extLst>
              <a:ext uri="{FF2B5EF4-FFF2-40B4-BE49-F238E27FC236}">
                <a16:creationId xmlns:a16="http://schemas.microsoft.com/office/drawing/2014/main" id="{CDB1F821-9CB6-A341-FD50-DAE6A224EFC8}"/>
              </a:ext>
            </a:extLst>
          </p:cNvPr>
          <p:cNvSpPr txBox="1"/>
          <p:nvPr/>
        </p:nvSpPr>
        <p:spPr>
          <a:xfrm>
            <a:off x="838199" y="2505670"/>
            <a:ext cx="6267138" cy="923330"/>
          </a:xfrm>
          <a:prstGeom prst="rect">
            <a:avLst/>
          </a:prstGeom>
          <a:noFill/>
        </p:spPr>
        <p:txBody>
          <a:bodyPr wrap="square" rtlCol="0">
            <a:spAutoFit/>
          </a:bodyPr>
          <a:lstStyle/>
          <a:p>
            <a:r>
              <a:rPr lang="en-GB" b="0" i="0" dirty="0" err="1">
                <a:effectLst/>
                <a:latin typeface="+mj-lt"/>
              </a:rPr>
              <a:t>CRISPResso</a:t>
            </a:r>
            <a:r>
              <a:rPr lang="en-GB" b="0" i="0" dirty="0">
                <a:effectLst/>
                <a:latin typeface="+mj-lt"/>
              </a:rPr>
              <a:t> can be installed using the </a:t>
            </a:r>
            <a:r>
              <a:rPr lang="en-GB" b="0" i="0" u="none" strike="noStrike" dirty="0">
                <a:effectLst/>
                <a:latin typeface="+mj-lt"/>
                <a:hlinkClick r:id="rId2">
                  <a:extLst>
                    <a:ext uri="{A12FA001-AC4F-418D-AE19-62706E023703}">
                      <ahyp:hlinkClr xmlns:ahyp="http://schemas.microsoft.com/office/drawing/2018/hyperlinkcolor" val="tx"/>
                    </a:ext>
                  </a:extLst>
                </a:hlinkClick>
              </a:rPr>
              <a:t>conda</a:t>
            </a:r>
            <a:r>
              <a:rPr lang="en-GB" b="0" i="0" dirty="0">
                <a:effectLst/>
                <a:latin typeface="+mj-lt"/>
              </a:rPr>
              <a:t> package manager </a:t>
            </a:r>
            <a:r>
              <a:rPr lang="en-GB" b="0" i="0" u="none" strike="noStrike" dirty="0">
                <a:effectLst/>
                <a:latin typeface="+mj-lt"/>
                <a:hlinkClick r:id="rId3">
                  <a:extLst>
                    <a:ext uri="{A12FA001-AC4F-418D-AE19-62706E023703}">
                      <ahyp:hlinkClr xmlns:ahyp="http://schemas.microsoft.com/office/drawing/2018/hyperlinkcolor" val="tx"/>
                    </a:ext>
                  </a:extLst>
                </a:hlinkClick>
              </a:rPr>
              <a:t>Bioconda</a:t>
            </a:r>
            <a:r>
              <a:rPr lang="en-GB" b="0" i="0" dirty="0">
                <a:effectLst/>
                <a:latin typeface="+mj-lt"/>
              </a:rPr>
              <a:t>, or it can be run using </a:t>
            </a:r>
            <a:r>
              <a:rPr lang="en-GB" b="1" i="0" dirty="0">
                <a:effectLst/>
                <a:latin typeface="+mj-lt"/>
              </a:rPr>
              <a:t>the </a:t>
            </a:r>
            <a:r>
              <a:rPr lang="en-GB" b="1" i="0" u="none" strike="noStrike" dirty="0">
                <a:effectLst/>
                <a:latin typeface="+mj-lt"/>
                <a:hlinkClick r:id="rId4">
                  <a:extLst>
                    <a:ext uri="{A12FA001-AC4F-418D-AE19-62706E023703}">
                      <ahyp:hlinkClr xmlns:ahyp="http://schemas.microsoft.com/office/drawing/2018/hyperlinkcolor" val="tx"/>
                    </a:ext>
                  </a:extLst>
                </a:hlinkClick>
              </a:rPr>
              <a:t>Docker</a:t>
            </a:r>
            <a:r>
              <a:rPr lang="en-GB" b="1" i="0" dirty="0">
                <a:effectLst/>
                <a:latin typeface="+mj-lt"/>
              </a:rPr>
              <a:t> containerization</a:t>
            </a:r>
            <a:r>
              <a:rPr lang="en-GB" b="0" i="0" dirty="0">
                <a:effectLst/>
                <a:latin typeface="+mj-lt"/>
              </a:rPr>
              <a:t> system.</a:t>
            </a:r>
            <a:endParaRPr lang="en-US" dirty="0">
              <a:latin typeface="+mj-lt"/>
            </a:endParaRPr>
          </a:p>
        </p:txBody>
      </p:sp>
      <p:sp>
        <p:nvSpPr>
          <p:cNvPr id="8" name="TextBox 7">
            <a:extLst>
              <a:ext uri="{FF2B5EF4-FFF2-40B4-BE49-F238E27FC236}">
                <a16:creationId xmlns:a16="http://schemas.microsoft.com/office/drawing/2014/main" id="{EBFB418B-52AE-49BB-0FB8-9EA146434371}"/>
              </a:ext>
            </a:extLst>
          </p:cNvPr>
          <p:cNvSpPr txBox="1"/>
          <p:nvPr/>
        </p:nvSpPr>
        <p:spPr>
          <a:xfrm>
            <a:off x="838199" y="1718211"/>
            <a:ext cx="5652542" cy="646331"/>
          </a:xfrm>
          <a:prstGeom prst="rect">
            <a:avLst/>
          </a:prstGeom>
          <a:noFill/>
        </p:spPr>
        <p:txBody>
          <a:bodyPr wrap="square" rtlCol="0">
            <a:spAutoFit/>
          </a:bodyPr>
          <a:lstStyle/>
          <a:p>
            <a:r>
              <a:rPr lang="en-US" dirty="0"/>
              <a:t>From official documentation:</a:t>
            </a:r>
          </a:p>
          <a:p>
            <a:r>
              <a:rPr lang="en-US" b="1" dirty="0"/>
              <a:t>https://</a:t>
            </a:r>
            <a:r>
              <a:rPr lang="en-US" b="1" dirty="0" err="1"/>
              <a:t>docs.crispresso.com</a:t>
            </a:r>
            <a:r>
              <a:rPr lang="en-US" b="1" dirty="0"/>
              <a:t>/</a:t>
            </a:r>
            <a:r>
              <a:rPr lang="en-US" b="1" dirty="0" err="1"/>
              <a:t>installation.html</a:t>
            </a:r>
            <a:endParaRPr lang="en-US" b="1" dirty="0"/>
          </a:p>
        </p:txBody>
      </p:sp>
      <p:sp>
        <p:nvSpPr>
          <p:cNvPr id="9" name="TextBox 8">
            <a:extLst>
              <a:ext uri="{FF2B5EF4-FFF2-40B4-BE49-F238E27FC236}">
                <a16:creationId xmlns:a16="http://schemas.microsoft.com/office/drawing/2014/main" id="{0726DF29-C276-E4A6-63B3-EC3FE96372CA}"/>
              </a:ext>
            </a:extLst>
          </p:cNvPr>
          <p:cNvSpPr txBox="1"/>
          <p:nvPr/>
        </p:nvSpPr>
        <p:spPr>
          <a:xfrm>
            <a:off x="860057" y="3448838"/>
            <a:ext cx="6267137" cy="646331"/>
          </a:xfrm>
          <a:prstGeom prst="rect">
            <a:avLst/>
          </a:prstGeom>
          <a:noFill/>
        </p:spPr>
        <p:txBody>
          <a:bodyPr wrap="square" rtlCol="0">
            <a:spAutoFit/>
          </a:bodyPr>
          <a:lstStyle/>
          <a:p>
            <a:r>
              <a:rPr lang="en-US" b="1" dirty="0"/>
              <a:t>Running via docker is probably the easiest way, as you don’t have to worry about which packages to install</a:t>
            </a:r>
          </a:p>
        </p:txBody>
      </p:sp>
      <p:pic>
        <p:nvPicPr>
          <p:cNvPr id="10" name="Picture 9">
            <a:extLst>
              <a:ext uri="{FF2B5EF4-FFF2-40B4-BE49-F238E27FC236}">
                <a16:creationId xmlns:a16="http://schemas.microsoft.com/office/drawing/2014/main" id="{A91C0106-936A-551D-E40B-F8F1A51D094E}"/>
              </a:ext>
            </a:extLst>
          </p:cNvPr>
          <p:cNvPicPr>
            <a:picLocks noChangeAspect="1"/>
          </p:cNvPicPr>
          <p:nvPr/>
        </p:nvPicPr>
        <p:blipFill>
          <a:blip r:embed="rId5"/>
          <a:stretch>
            <a:fillRect/>
          </a:stretch>
        </p:blipFill>
        <p:spPr>
          <a:xfrm>
            <a:off x="956010" y="4116472"/>
            <a:ext cx="5625529" cy="2678148"/>
          </a:xfrm>
          <a:prstGeom prst="rect">
            <a:avLst/>
          </a:prstGeom>
        </p:spPr>
      </p:pic>
      <p:pic>
        <p:nvPicPr>
          <p:cNvPr id="11" name="Picture 10">
            <a:extLst>
              <a:ext uri="{FF2B5EF4-FFF2-40B4-BE49-F238E27FC236}">
                <a16:creationId xmlns:a16="http://schemas.microsoft.com/office/drawing/2014/main" id="{527A7989-7575-46F9-6644-5715F47E1E0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47403" y="64156"/>
            <a:ext cx="1858468" cy="1977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77284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BEB7A-0098-0EA7-2329-D83858F48D9B}"/>
              </a:ext>
            </a:extLst>
          </p:cNvPr>
          <p:cNvSpPr>
            <a:spLocks noGrp="1"/>
          </p:cNvSpPr>
          <p:nvPr>
            <p:ph type="title"/>
          </p:nvPr>
        </p:nvSpPr>
        <p:spPr>
          <a:xfrm>
            <a:off x="838200" y="365126"/>
            <a:ext cx="10515600" cy="748186"/>
          </a:xfrm>
        </p:spPr>
        <p:txBody>
          <a:bodyPr/>
          <a:lstStyle/>
          <a:p>
            <a:r>
              <a:rPr lang="en-US" dirty="0">
                <a:solidFill>
                  <a:srgbClr val="002060"/>
                </a:solidFill>
              </a:rPr>
              <a:t>Getting Docker up and running (on Apple Mac)</a:t>
            </a:r>
          </a:p>
        </p:txBody>
      </p:sp>
      <p:sp>
        <p:nvSpPr>
          <p:cNvPr id="4" name="TextBox 3">
            <a:extLst>
              <a:ext uri="{FF2B5EF4-FFF2-40B4-BE49-F238E27FC236}">
                <a16:creationId xmlns:a16="http://schemas.microsoft.com/office/drawing/2014/main" id="{224B738B-8379-0E19-C918-58C59ACC157D}"/>
              </a:ext>
            </a:extLst>
          </p:cNvPr>
          <p:cNvSpPr txBox="1"/>
          <p:nvPr/>
        </p:nvSpPr>
        <p:spPr>
          <a:xfrm>
            <a:off x="521947" y="1832011"/>
            <a:ext cx="5574053" cy="338554"/>
          </a:xfrm>
          <a:prstGeom prst="rect">
            <a:avLst/>
          </a:prstGeom>
          <a:noFill/>
        </p:spPr>
        <p:txBody>
          <a:bodyPr wrap="square">
            <a:spAutoFit/>
          </a:bodyPr>
          <a:lstStyle/>
          <a:p>
            <a:r>
              <a:rPr lang="en-US" sz="1600" b="1" dirty="0"/>
              <a:t>https://</a:t>
            </a:r>
            <a:r>
              <a:rPr lang="en-US" sz="1600" b="1" dirty="0" err="1"/>
              <a:t>docs.docker.com</a:t>
            </a:r>
            <a:r>
              <a:rPr lang="en-US" sz="1600" b="1" dirty="0"/>
              <a:t>/desktop/install/mac-install/</a:t>
            </a:r>
          </a:p>
        </p:txBody>
      </p:sp>
      <p:sp>
        <p:nvSpPr>
          <p:cNvPr id="5" name="TextBox 4">
            <a:extLst>
              <a:ext uri="{FF2B5EF4-FFF2-40B4-BE49-F238E27FC236}">
                <a16:creationId xmlns:a16="http://schemas.microsoft.com/office/drawing/2014/main" id="{642D5C04-D443-D42E-FF92-0B9D9810B1E6}"/>
              </a:ext>
            </a:extLst>
          </p:cNvPr>
          <p:cNvSpPr txBox="1"/>
          <p:nvPr/>
        </p:nvSpPr>
        <p:spPr>
          <a:xfrm>
            <a:off x="521947" y="1437821"/>
            <a:ext cx="3491429" cy="338554"/>
          </a:xfrm>
          <a:prstGeom prst="rect">
            <a:avLst/>
          </a:prstGeom>
          <a:noFill/>
        </p:spPr>
        <p:txBody>
          <a:bodyPr wrap="square">
            <a:spAutoFit/>
          </a:bodyPr>
          <a:lstStyle/>
          <a:p>
            <a:r>
              <a:rPr lang="en-US" sz="1600" b="1" dirty="0"/>
              <a:t>https://</a:t>
            </a:r>
            <a:r>
              <a:rPr lang="en-US" sz="1600" b="1" dirty="0" err="1"/>
              <a:t>docs.docker.com</a:t>
            </a:r>
            <a:r>
              <a:rPr lang="en-US" sz="1600" b="1" dirty="0"/>
              <a:t>/desktop/</a:t>
            </a:r>
          </a:p>
        </p:txBody>
      </p:sp>
      <p:sp>
        <p:nvSpPr>
          <p:cNvPr id="6" name="TextBox 5">
            <a:extLst>
              <a:ext uri="{FF2B5EF4-FFF2-40B4-BE49-F238E27FC236}">
                <a16:creationId xmlns:a16="http://schemas.microsoft.com/office/drawing/2014/main" id="{A60E451D-F669-F385-CF37-792910A085DB}"/>
              </a:ext>
            </a:extLst>
          </p:cNvPr>
          <p:cNvSpPr txBox="1"/>
          <p:nvPr/>
        </p:nvSpPr>
        <p:spPr>
          <a:xfrm>
            <a:off x="642214" y="2313539"/>
            <a:ext cx="5000303" cy="369332"/>
          </a:xfrm>
          <a:prstGeom prst="rect">
            <a:avLst/>
          </a:prstGeom>
          <a:noFill/>
        </p:spPr>
        <p:txBody>
          <a:bodyPr wrap="square" rtlCol="0">
            <a:spAutoFit/>
          </a:bodyPr>
          <a:lstStyle/>
          <a:p>
            <a:r>
              <a:rPr lang="en-US" dirty="0"/>
              <a:t>1. Download the installer (</a:t>
            </a:r>
            <a:r>
              <a:rPr lang="en-US" dirty="0" err="1"/>
              <a:t>Docker.dmg</a:t>
            </a:r>
            <a:r>
              <a:rPr lang="en-US" dirty="0"/>
              <a:t> for Mac)</a:t>
            </a:r>
          </a:p>
        </p:txBody>
      </p:sp>
      <p:pic>
        <p:nvPicPr>
          <p:cNvPr id="7" name="Picture 6">
            <a:extLst>
              <a:ext uri="{FF2B5EF4-FFF2-40B4-BE49-F238E27FC236}">
                <a16:creationId xmlns:a16="http://schemas.microsoft.com/office/drawing/2014/main" id="{3194FB58-242B-AFC7-E1B5-FAEDBD7B91AB}"/>
              </a:ext>
            </a:extLst>
          </p:cNvPr>
          <p:cNvPicPr>
            <a:picLocks noChangeAspect="1"/>
          </p:cNvPicPr>
          <p:nvPr/>
        </p:nvPicPr>
        <p:blipFill>
          <a:blip r:embed="rId3"/>
          <a:stretch>
            <a:fillRect/>
          </a:stretch>
        </p:blipFill>
        <p:spPr>
          <a:xfrm>
            <a:off x="642214" y="3092213"/>
            <a:ext cx="3249976" cy="1520880"/>
          </a:xfrm>
          <a:prstGeom prst="rect">
            <a:avLst/>
          </a:prstGeom>
        </p:spPr>
      </p:pic>
      <p:sp>
        <p:nvSpPr>
          <p:cNvPr id="8" name="TextBox 7">
            <a:extLst>
              <a:ext uri="{FF2B5EF4-FFF2-40B4-BE49-F238E27FC236}">
                <a16:creationId xmlns:a16="http://schemas.microsoft.com/office/drawing/2014/main" id="{270E1D58-D04C-6D3A-7800-7FB1140DBD78}"/>
              </a:ext>
            </a:extLst>
          </p:cNvPr>
          <p:cNvSpPr txBox="1"/>
          <p:nvPr/>
        </p:nvSpPr>
        <p:spPr>
          <a:xfrm>
            <a:off x="642214" y="2638049"/>
            <a:ext cx="5398266" cy="369332"/>
          </a:xfrm>
          <a:prstGeom prst="rect">
            <a:avLst/>
          </a:prstGeom>
          <a:noFill/>
        </p:spPr>
        <p:txBody>
          <a:bodyPr wrap="square" rtlCol="0">
            <a:spAutoFit/>
          </a:bodyPr>
          <a:lstStyle/>
          <a:p>
            <a:r>
              <a:rPr lang="en-US" dirty="0"/>
              <a:t>2. Double click then copy to Applications folder</a:t>
            </a:r>
          </a:p>
        </p:txBody>
      </p:sp>
      <p:pic>
        <p:nvPicPr>
          <p:cNvPr id="9" name="Picture 8">
            <a:extLst>
              <a:ext uri="{FF2B5EF4-FFF2-40B4-BE49-F238E27FC236}">
                <a16:creationId xmlns:a16="http://schemas.microsoft.com/office/drawing/2014/main" id="{F9EE2700-D25F-AD16-FC70-5B7C09AE7000}"/>
              </a:ext>
            </a:extLst>
          </p:cNvPr>
          <p:cNvPicPr>
            <a:picLocks noChangeAspect="1"/>
          </p:cNvPicPr>
          <p:nvPr/>
        </p:nvPicPr>
        <p:blipFill>
          <a:blip r:embed="rId4"/>
          <a:stretch>
            <a:fillRect/>
          </a:stretch>
        </p:blipFill>
        <p:spPr>
          <a:xfrm>
            <a:off x="642214" y="5068492"/>
            <a:ext cx="2406436" cy="1691129"/>
          </a:xfrm>
          <a:prstGeom prst="rect">
            <a:avLst/>
          </a:prstGeom>
        </p:spPr>
      </p:pic>
      <p:sp>
        <p:nvSpPr>
          <p:cNvPr id="10" name="TextBox 9">
            <a:extLst>
              <a:ext uri="{FF2B5EF4-FFF2-40B4-BE49-F238E27FC236}">
                <a16:creationId xmlns:a16="http://schemas.microsoft.com/office/drawing/2014/main" id="{98D8E30F-F23B-EF27-7E73-E54C70F0460E}"/>
              </a:ext>
            </a:extLst>
          </p:cNvPr>
          <p:cNvSpPr txBox="1"/>
          <p:nvPr/>
        </p:nvSpPr>
        <p:spPr>
          <a:xfrm>
            <a:off x="665595" y="4698587"/>
            <a:ext cx="5398266" cy="369332"/>
          </a:xfrm>
          <a:prstGeom prst="rect">
            <a:avLst/>
          </a:prstGeom>
          <a:noFill/>
        </p:spPr>
        <p:txBody>
          <a:bodyPr wrap="square" rtlCol="0">
            <a:spAutoFit/>
          </a:bodyPr>
          <a:lstStyle/>
          <a:p>
            <a:r>
              <a:rPr lang="en-US" dirty="0"/>
              <a:t>3. Login using email or create a new account</a:t>
            </a:r>
          </a:p>
        </p:txBody>
      </p:sp>
      <p:pic>
        <p:nvPicPr>
          <p:cNvPr id="11" name="Picture 10">
            <a:extLst>
              <a:ext uri="{FF2B5EF4-FFF2-40B4-BE49-F238E27FC236}">
                <a16:creationId xmlns:a16="http://schemas.microsoft.com/office/drawing/2014/main" id="{F4811821-02B6-825F-AEB7-03AD08ACB08D}"/>
              </a:ext>
            </a:extLst>
          </p:cNvPr>
          <p:cNvPicPr>
            <a:picLocks noChangeAspect="1"/>
          </p:cNvPicPr>
          <p:nvPr/>
        </p:nvPicPr>
        <p:blipFill>
          <a:blip r:embed="rId5"/>
          <a:stretch>
            <a:fillRect/>
          </a:stretch>
        </p:blipFill>
        <p:spPr>
          <a:xfrm>
            <a:off x="6673180" y="1850500"/>
            <a:ext cx="3221258" cy="2248921"/>
          </a:xfrm>
          <a:prstGeom prst="rect">
            <a:avLst/>
          </a:prstGeom>
        </p:spPr>
      </p:pic>
      <p:sp>
        <p:nvSpPr>
          <p:cNvPr id="12" name="TextBox 11">
            <a:extLst>
              <a:ext uri="{FF2B5EF4-FFF2-40B4-BE49-F238E27FC236}">
                <a16:creationId xmlns:a16="http://schemas.microsoft.com/office/drawing/2014/main" id="{361B4B7E-A3BC-EC82-144A-72E228C2D12E}"/>
              </a:ext>
            </a:extLst>
          </p:cNvPr>
          <p:cNvSpPr txBox="1"/>
          <p:nvPr/>
        </p:nvSpPr>
        <p:spPr>
          <a:xfrm>
            <a:off x="6518004" y="1404853"/>
            <a:ext cx="4490109" cy="369332"/>
          </a:xfrm>
          <a:prstGeom prst="rect">
            <a:avLst/>
          </a:prstGeom>
          <a:noFill/>
        </p:spPr>
        <p:txBody>
          <a:bodyPr wrap="square" rtlCol="0">
            <a:spAutoFit/>
          </a:bodyPr>
          <a:lstStyle/>
          <a:p>
            <a:r>
              <a:rPr lang="en-US" dirty="0"/>
              <a:t>4. Home screen after sign up and logging in</a:t>
            </a:r>
          </a:p>
        </p:txBody>
      </p:sp>
      <p:pic>
        <p:nvPicPr>
          <p:cNvPr id="14" name="Picture 13">
            <a:extLst>
              <a:ext uri="{FF2B5EF4-FFF2-40B4-BE49-F238E27FC236}">
                <a16:creationId xmlns:a16="http://schemas.microsoft.com/office/drawing/2014/main" id="{4B0893EC-551B-A2B5-1D6E-089831C654DC}"/>
              </a:ext>
            </a:extLst>
          </p:cNvPr>
          <p:cNvPicPr>
            <a:picLocks noChangeAspect="1"/>
          </p:cNvPicPr>
          <p:nvPr/>
        </p:nvPicPr>
        <p:blipFill>
          <a:blip r:embed="rId6"/>
          <a:stretch>
            <a:fillRect/>
          </a:stretch>
        </p:blipFill>
        <p:spPr>
          <a:xfrm>
            <a:off x="6673180" y="5128575"/>
            <a:ext cx="4487254" cy="1551004"/>
          </a:xfrm>
          <a:prstGeom prst="rect">
            <a:avLst/>
          </a:prstGeom>
        </p:spPr>
      </p:pic>
      <p:sp>
        <p:nvSpPr>
          <p:cNvPr id="15" name="TextBox 14">
            <a:extLst>
              <a:ext uri="{FF2B5EF4-FFF2-40B4-BE49-F238E27FC236}">
                <a16:creationId xmlns:a16="http://schemas.microsoft.com/office/drawing/2014/main" id="{19B20E46-6E98-28C7-096D-9FDCD1D8846A}"/>
              </a:ext>
            </a:extLst>
          </p:cNvPr>
          <p:cNvSpPr txBox="1"/>
          <p:nvPr/>
        </p:nvSpPr>
        <p:spPr>
          <a:xfrm>
            <a:off x="6518003" y="4179187"/>
            <a:ext cx="4490109" cy="923330"/>
          </a:xfrm>
          <a:prstGeom prst="rect">
            <a:avLst/>
          </a:prstGeom>
          <a:noFill/>
        </p:spPr>
        <p:txBody>
          <a:bodyPr wrap="square" rtlCol="0">
            <a:spAutoFit/>
          </a:bodyPr>
          <a:lstStyle/>
          <a:p>
            <a:r>
              <a:rPr lang="en-US" dirty="0"/>
              <a:t>5. Check Docker is running and version via terminal using </a:t>
            </a:r>
            <a:r>
              <a:rPr lang="en-US" b="1" dirty="0">
                <a:latin typeface="Courier New" panose="02070309020205020404" pitchFamily="49" charset="0"/>
                <a:cs typeface="Courier New" panose="02070309020205020404" pitchFamily="49" charset="0"/>
              </a:rPr>
              <a:t>docker –-version</a:t>
            </a:r>
            <a:r>
              <a:rPr lang="en-US" dirty="0"/>
              <a:t> command. </a:t>
            </a:r>
          </a:p>
        </p:txBody>
      </p:sp>
    </p:spTree>
    <p:extLst>
      <p:ext uri="{BB962C8B-B14F-4D97-AF65-F5344CB8AC3E}">
        <p14:creationId xmlns:p14="http://schemas.microsoft.com/office/powerpoint/2010/main" val="37143579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AEE65-71ED-81AA-0AB9-CA075935811D}"/>
              </a:ext>
            </a:extLst>
          </p:cNvPr>
          <p:cNvSpPr>
            <a:spLocks noGrp="1"/>
          </p:cNvSpPr>
          <p:nvPr>
            <p:ph type="title"/>
          </p:nvPr>
        </p:nvSpPr>
        <p:spPr>
          <a:xfrm>
            <a:off x="502644" y="200131"/>
            <a:ext cx="10515600" cy="519824"/>
          </a:xfrm>
        </p:spPr>
        <p:txBody>
          <a:bodyPr>
            <a:normAutofit fontScale="90000"/>
          </a:bodyPr>
          <a:lstStyle/>
          <a:p>
            <a:r>
              <a:rPr lang="en-US" dirty="0">
                <a:solidFill>
                  <a:srgbClr val="002060"/>
                </a:solidFill>
              </a:rPr>
              <a:t>Run CRISPresso2 via Docker</a:t>
            </a:r>
          </a:p>
        </p:txBody>
      </p:sp>
      <p:sp>
        <p:nvSpPr>
          <p:cNvPr id="6" name="TextBox 5">
            <a:extLst>
              <a:ext uri="{FF2B5EF4-FFF2-40B4-BE49-F238E27FC236}">
                <a16:creationId xmlns:a16="http://schemas.microsoft.com/office/drawing/2014/main" id="{EC580551-580B-AA56-EE07-30DBD4074306}"/>
              </a:ext>
            </a:extLst>
          </p:cNvPr>
          <p:cNvSpPr txBox="1"/>
          <p:nvPr/>
        </p:nvSpPr>
        <p:spPr>
          <a:xfrm>
            <a:off x="502645" y="1015742"/>
            <a:ext cx="4922244" cy="646331"/>
          </a:xfrm>
          <a:prstGeom prst="rect">
            <a:avLst/>
          </a:prstGeom>
          <a:noFill/>
        </p:spPr>
        <p:txBody>
          <a:bodyPr wrap="square" rtlCol="0">
            <a:spAutoFit/>
          </a:bodyPr>
          <a:lstStyle/>
          <a:p>
            <a:r>
              <a:rPr lang="en-US" dirty="0"/>
              <a:t>1. Execute the following command to download latest version of Crispresso2 container</a:t>
            </a:r>
          </a:p>
        </p:txBody>
      </p:sp>
      <p:sp>
        <p:nvSpPr>
          <p:cNvPr id="7" name="TextBox 6">
            <a:extLst>
              <a:ext uri="{FF2B5EF4-FFF2-40B4-BE49-F238E27FC236}">
                <a16:creationId xmlns:a16="http://schemas.microsoft.com/office/drawing/2014/main" id="{3B2A751C-2703-FADC-069C-C8C30FE9C306}"/>
              </a:ext>
            </a:extLst>
          </p:cNvPr>
          <p:cNvSpPr txBox="1"/>
          <p:nvPr/>
        </p:nvSpPr>
        <p:spPr>
          <a:xfrm>
            <a:off x="641015" y="1490007"/>
            <a:ext cx="8296507" cy="738664"/>
          </a:xfrm>
          <a:prstGeom prst="rect">
            <a:avLst/>
          </a:prstGeom>
          <a:noFill/>
        </p:spPr>
        <p:txBody>
          <a:bodyPr wrap="square" rtlCol="0">
            <a:spAutoFit/>
          </a:bodyPr>
          <a:lstStyle/>
          <a:p>
            <a:endParaRPr lang="en-GB" sz="1400" dirty="0">
              <a:solidFill>
                <a:schemeClr val="bg1"/>
              </a:solidFill>
              <a:effectLst/>
              <a:highlight>
                <a:srgbClr val="000000"/>
              </a:highlight>
              <a:latin typeface="Courier New" panose="02070309020205020404" pitchFamily="49" charset="0"/>
              <a:cs typeface="Courier New" panose="02070309020205020404" pitchFamily="49" charset="0"/>
            </a:endParaRPr>
          </a:p>
          <a:p>
            <a:r>
              <a:rPr lang="en-GB" sz="1400" dirty="0">
                <a:effectLst/>
                <a:latin typeface="Courier New" panose="02070309020205020404" pitchFamily="49" charset="0"/>
                <a:cs typeface="Courier New" panose="02070309020205020404" pitchFamily="49" charset="0"/>
              </a:rPr>
              <a:t>docker run -v ${PWD}:/DATA -w /DATA -</a:t>
            </a:r>
            <a:r>
              <a:rPr lang="en-GB" sz="1400" dirty="0" err="1">
                <a:effectLst/>
                <a:latin typeface="Courier New" panose="02070309020205020404" pitchFamily="49" charset="0"/>
                <a:cs typeface="Courier New" panose="02070309020205020404" pitchFamily="49" charset="0"/>
              </a:rPr>
              <a:t>i</a:t>
            </a:r>
            <a:r>
              <a:rPr lang="en-GB" sz="1400" dirty="0">
                <a:effectLst/>
                <a:latin typeface="Courier New" panose="02070309020205020404" pitchFamily="49" charset="0"/>
                <a:cs typeface="Courier New" panose="02070309020205020404" pitchFamily="49" charset="0"/>
              </a:rPr>
              <a:t> </a:t>
            </a:r>
            <a:r>
              <a:rPr lang="en-GB" sz="1400" dirty="0" err="1">
                <a:effectLst/>
                <a:latin typeface="Courier New" panose="02070309020205020404" pitchFamily="49" charset="0"/>
                <a:cs typeface="Courier New" panose="02070309020205020404" pitchFamily="49" charset="0"/>
              </a:rPr>
              <a:t>pinellolab</a:t>
            </a:r>
            <a:r>
              <a:rPr lang="en-GB" sz="1400" dirty="0">
                <a:effectLst/>
                <a:latin typeface="Courier New" panose="02070309020205020404" pitchFamily="49" charset="0"/>
                <a:cs typeface="Courier New" panose="02070309020205020404" pitchFamily="49" charset="0"/>
              </a:rPr>
              <a:t>/crispresso2 </a:t>
            </a:r>
            <a:r>
              <a:rPr lang="en-GB" sz="1400" dirty="0" err="1">
                <a:effectLst/>
                <a:latin typeface="Courier New" panose="02070309020205020404" pitchFamily="49" charset="0"/>
                <a:cs typeface="Courier New" panose="02070309020205020404" pitchFamily="49" charset="0"/>
              </a:rPr>
              <a:t>CRISPResso</a:t>
            </a:r>
            <a:r>
              <a:rPr lang="en-GB" sz="1400" dirty="0">
                <a:effectLst/>
                <a:latin typeface="Courier New" panose="02070309020205020404" pitchFamily="49" charset="0"/>
                <a:cs typeface="Courier New" panose="02070309020205020404" pitchFamily="49" charset="0"/>
              </a:rPr>
              <a:t> -h</a:t>
            </a:r>
          </a:p>
          <a:p>
            <a:endParaRPr lang="en-US" sz="1400" dirty="0">
              <a:solidFill>
                <a:schemeClr val="bg1"/>
              </a:solidFill>
              <a:highlight>
                <a:srgbClr val="000000"/>
              </a:highlight>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D9AF4B67-ECED-8755-C0CD-091FC8E11EFE}"/>
              </a:ext>
            </a:extLst>
          </p:cNvPr>
          <p:cNvSpPr txBox="1"/>
          <p:nvPr/>
        </p:nvSpPr>
        <p:spPr>
          <a:xfrm>
            <a:off x="502644" y="2136338"/>
            <a:ext cx="7185941" cy="646331"/>
          </a:xfrm>
          <a:prstGeom prst="rect">
            <a:avLst/>
          </a:prstGeom>
          <a:noFill/>
        </p:spPr>
        <p:txBody>
          <a:bodyPr wrap="square" rtlCol="0">
            <a:spAutoFit/>
          </a:bodyPr>
          <a:lstStyle/>
          <a:p>
            <a:r>
              <a:rPr lang="en-US" dirty="0"/>
              <a:t>2. Data to be processed should be copied into working directory</a:t>
            </a:r>
          </a:p>
          <a:p>
            <a:r>
              <a:rPr lang="en-US" dirty="0"/>
              <a:t>(e.g. </a:t>
            </a:r>
            <a:r>
              <a:rPr lang="en-US" dirty="0">
                <a:latin typeface="Courier New" panose="02070309020205020404" pitchFamily="49" charset="0"/>
                <a:cs typeface="Courier New" panose="02070309020205020404" pitchFamily="49" charset="0"/>
              </a:rPr>
              <a:t>/dev/crispresso2</a:t>
            </a:r>
            <a:r>
              <a:rPr lang="en-US" dirty="0"/>
              <a:t>)</a:t>
            </a:r>
          </a:p>
        </p:txBody>
      </p:sp>
      <p:sp>
        <p:nvSpPr>
          <p:cNvPr id="10" name="TextBox 9">
            <a:extLst>
              <a:ext uri="{FF2B5EF4-FFF2-40B4-BE49-F238E27FC236}">
                <a16:creationId xmlns:a16="http://schemas.microsoft.com/office/drawing/2014/main" id="{03A7064D-EF76-6DB1-B368-637BE8154ED5}"/>
              </a:ext>
            </a:extLst>
          </p:cNvPr>
          <p:cNvSpPr txBox="1"/>
          <p:nvPr/>
        </p:nvSpPr>
        <p:spPr>
          <a:xfrm>
            <a:off x="641015" y="3429000"/>
            <a:ext cx="10515600" cy="1477328"/>
          </a:xfrm>
          <a:prstGeom prst="rect">
            <a:avLst/>
          </a:prstGeom>
          <a:noFill/>
        </p:spPr>
        <p:txBody>
          <a:bodyPr wrap="square">
            <a:spAutoFit/>
          </a:bodyPr>
          <a:lstStyle/>
          <a:p>
            <a:r>
              <a:rPr lang="en-GB" dirty="0">
                <a:solidFill>
                  <a:srgbClr val="000000"/>
                </a:solidFill>
                <a:effectLst/>
                <a:latin typeface="Courier New" panose="02070309020205020404" pitchFamily="49" charset="0"/>
                <a:cs typeface="Courier New" panose="02070309020205020404" pitchFamily="49" charset="0"/>
              </a:rPr>
              <a:t>docker run -v ${PWD}:/DATA -w /DATA -</a:t>
            </a:r>
            <a:r>
              <a:rPr lang="en-GB" dirty="0" err="1">
                <a:solidFill>
                  <a:srgbClr val="000000"/>
                </a:solidFill>
                <a:effectLst/>
                <a:latin typeface="Courier New" panose="02070309020205020404" pitchFamily="49" charset="0"/>
                <a:cs typeface="Courier New" panose="02070309020205020404" pitchFamily="49" charset="0"/>
              </a:rPr>
              <a:t>i</a:t>
            </a:r>
            <a:r>
              <a:rPr lang="en-GB" dirty="0">
                <a:solidFill>
                  <a:srgbClr val="000000"/>
                </a:solidFill>
                <a:effectLst/>
                <a:latin typeface="Courier New" panose="02070309020205020404" pitchFamily="49" charset="0"/>
                <a:cs typeface="Courier New" panose="02070309020205020404" pitchFamily="49" charset="0"/>
              </a:rPr>
              <a:t> </a:t>
            </a:r>
            <a:r>
              <a:rPr lang="en-GB" dirty="0" err="1">
                <a:solidFill>
                  <a:srgbClr val="000000"/>
                </a:solidFill>
                <a:effectLst/>
                <a:latin typeface="Courier New" panose="02070309020205020404" pitchFamily="49" charset="0"/>
                <a:cs typeface="Courier New" panose="02070309020205020404" pitchFamily="49" charset="0"/>
              </a:rPr>
              <a:t>pinellolab</a:t>
            </a:r>
            <a:r>
              <a:rPr lang="en-GB" dirty="0">
                <a:solidFill>
                  <a:srgbClr val="000000"/>
                </a:solidFill>
                <a:effectLst/>
                <a:latin typeface="Courier New" panose="02070309020205020404" pitchFamily="49" charset="0"/>
                <a:cs typeface="Courier New" panose="02070309020205020404" pitchFamily="49" charset="0"/>
              </a:rPr>
              <a:t>/crispresso2 </a:t>
            </a:r>
            <a:r>
              <a:rPr lang="en-GB" dirty="0" err="1">
                <a:solidFill>
                  <a:srgbClr val="000000"/>
                </a:solidFill>
                <a:effectLst/>
                <a:latin typeface="Courier New" panose="02070309020205020404" pitchFamily="49" charset="0"/>
                <a:cs typeface="Courier New" panose="02070309020205020404" pitchFamily="49" charset="0"/>
              </a:rPr>
              <a:t>CRISPResso</a:t>
            </a:r>
            <a:r>
              <a:rPr lang="en-GB" dirty="0">
                <a:solidFill>
                  <a:srgbClr val="000000"/>
                </a:solidFill>
                <a:effectLst/>
                <a:latin typeface="Courier New" panose="02070309020205020404" pitchFamily="49" charset="0"/>
                <a:cs typeface="Courier New" panose="02070309020205020404" pitchFamily="49" charset="0"/>
              </a:rPr>
              <a:t> -r1 </a:t>
            </a:r>
            <a:r>
              <a:rPr lang="en-GB" b="1" dirty="0">
                <a:solidFill>
                  <a:srgbClr val="000000"/>
                </a:solidFill>
                <a:effectLst/>
                <a:latin typeface="Courier New" panose="02070309020205020404" pitchFamily="49" charset="0"/>
                <a:cs typeface="Courier New" panose="02070309020205020404" pitchFamily="49" charset="0"/>
              </a:rPr>
              <a:t>nhej.r1.fastq.gz</a:t>
            </a:r>
            <a:r>
              <a:rPr lang="en-GB" dirty="0">
                <a:solidFill>
                  <a:srgbClr val="000000"/>
                </a:solidFill>
                <a:effectLst/>
                <a:latin typeface="Courier New" panose="02070309020205020404" pitchFamily="49" charset="0"/>
                <a:cs typeface="Courier New" panose="02070309020205020404" pitchFamily="49" charset="0"/>
              </a:rPr>
              <a:t> -r2 </a:t>
            </a:r>
            <a:r>
              <a:rPr lang="en-GB" b="1" dirty="0">
                <a:solidFill>
                  <a:srgbClr val="000000"/>
                </a:solidFill>
                <a:effectLst/>
                <a:latin typeface="Courier New" panose="02070309020205020404" pitchFamily="49" charset="0"/>
                <a:cs typeface="Courier New" panose="02070309020205020404" pitchFamily="49" charset="0"/>
              </a:rPr>
              <a:t>nhej.r2.fastq.gz</a:t>
            </a:r>
            <a:r>
              <a:rPr lang="en-GB" b="1" dirty="0">
                <a:solidFill>
                  <a:srgbClr val="000000"/>
                </a:solidFill>
                <a:latin typeface="Courier New" panose="02070309020205020404" pitchFamily="49" charset="0"/>
                <a:cs typeface="Courier New" panose="02070309020205020404" pitchFamily="49" charset="0"/>
              </a:rPr>
              <a:t> </a:t>
            </a:r>
            <a:r>
              <a:rPr lang="en-GB" dirty="0">
                <a:solidFill>
                  <a:srgbClr val="000000"/>
                </a:solidFill>
                <a:effectLst/>
                <a:latin typeface="Courier New" panose="02070309020205020404" pitchFamily="49" charset="0"/>
                <a:cs typeface="Courier New" panose="02070309020205020404" pitchFamily="49" charset="0"/>
              </a:rPr>
              <a:t>-a </a:t>
            </a:r>
            <a:r>
              <a:rPr lang="en-GB" b="1" dirty="0">
                <a:solidFill>
                  <a:srgbClr val="000000"/>
                </a:solidFill>
                <a:effectLst/>
                <a:latin typeface="Courier New" panose="02070309020205020404" pitchFamily="49" charset="0"/>
                <a:cs typeface="Courier New" panose="02070309020205020404" pitchFamily="49" charset="0"/>
              </a:rPr>
              <a:t>AATGTCCCCCAATGGGAAGTTCATCTGGCACTGCCCACAGGTGAGGAGGTCATGATCCCCTTCTGGAGCTCCCAACGGGCCGTGGTCTGGTTCATCATCTGTAAGAATGGCTTCAAGAGGCTCGGCTGTGGTT</a:t>
            </a:r>
          </a:p>
          <a:p>
            <a:endParaRPr lang="en-US" dirty="0">
              <a:latin typeface="Courier New" panose="02070309020205020404" pitchFamily="49" charset="0"/>
              <a:cs typeface="Courier New" panose="02070309020205020404" pitchFamily="49" charset="0"/>
            </a:endParaRPr>
          </a:p>
        </p:txBody>
      </p:sp>
      <p:sp>
        <p:nvSpPr>
          <p:cNvPr id="11" name="TextBox 10">
            <a:extLst>
              <a:ext uri="{FF2B5EF4-FFF2-40B4-BE49-F238E27FC236}">
                <a16:creationId xmlns:a16="http://schemas.microsoft.com/office/drawing/2014/main" id="{9A1CFCE0-EE39-429B-406F-D313DC276735}"/>
              </a:ext>
            </a:extLst>
          </p:cNvPr>
          <p:cNvSpPr txBox="1"/>
          <p:nvPr/>
        </p:nvSpPr>
        <p:spPr>
          <a:xfrm>
            <a:off x="502644" y="2943196"/>
            <a:ext cx="4922244" cy="369332"/>
          </a:xfrm>
          <a:prstGeom prst="rect">
            <a:avLst/>
          </a:prstGeom>
          <a:noFill/>
        </p:spPr>
        <p:txBody>
          <a:bodyPr wrap="square" rtlCol="0">
            <a:spAutoFit/>
          </a:bodyPr>
          <a:lstStyle/>
          <a:p>
            <a:r>
              <a:rPr lang="en-US" dirty="0"/>
              <a:t>3. Run crispressso2 with arguments as follows</a:t>
            </a:r>
          </a:p>
        </p:txBody>
      </p:sp>
      <p:sp>
        <p:nvSpPr>
          <p:cNvPr id="12" name="TextBox 11">
            <a:extLst>
              <a:ext uri="{FF2B5EF4-FFF2-40B4-BE49-F238E27FC236}">
                <a16:creationId xmlns:a16="http://schemas.microsoft.com/office/drawing/2014/main" id="{DC2EC170-E8E4-3E3C-30FD-E9CCDDA5D58B}"/>
              </a:ext>
            </a:extLst>
          </p:cNvPr>
          <p:cNvSpPr txBox="1"/>
          <p:nvPr/>
        </p:nvSpPr>
        <p:spPr>
          <a:xfrm>
            <a:off x="502644" y="4734450"/>
            <a:ext cx="8434878" cy="369332"/>
          </a:xfrm>
          <a:prstGeom prst="rect">
            <a:avLst/>
          </a:prstGeom>
          <a:noFill/>
        </p:spPr>
        <p:txBody>
          <a:bodyPr wrap="square" rtlCol="0">
            <a:spAutoFit/>
          </a:bodyPr>
          <a:lstStyle/>
          <a:p>
            <a:r>
              <a:rPr lang="en-US" dirty="0"/>
              <a:t>4. If executed successfully a </a:t>
            </a:r>
            <a:r>
              <a:rPr lang="en-US" b="1" dirty="0"/>
              <a:t>directory</a:t>
            </a:r>
            <a:r>
              <a:rPr lang="en-US" dirty="0"/>
              <a:t> and </a:t>
            </a:r>
            <a:r>
              <a:rPr lang="en-US" b="1" dirty="0"/>
              <a:t>HTML</a:t>
            </a:r>
            <a:r>
              <a:rPr lang="en-US" dirty="0"/>
              <a:t> file will be created as follows:</a:t>
            </a:r>
          </a:p>
        </p:txBody>
      </p:sp>
      <p:sp>
        <p:nvSpPr>
          <p:cNvPr id="14" name="TextBox 13">
            <a:extLst>
              <a:ext uri="{FF2B5EF4-FFF2-40B4-BE49-F238E27FC236}">
                <a16:creationId xmlns:a16="http://schemas.microsoft.com/office/drawing/2014/main" id="{A7041EAF-3624-A8A9-07C0-92DD1FF0F4B5}"/>
              </a:ext>
            </a:extLst>
          </p:cNvPr>
          <p:cNvSpPr txBox="1"/>
          <p:nvPr/>
        </p:nvSpPr>
        <p:spPr>
          <a:xfrm>
            <a:off x="877049" y="5116252"/>
            <a:ext cx="6997390" cy="646331"/>
          </a:xfrm>
          <a:prstGeom prst="rect">
            <a:avLst/>
          </a:prstGeom>
          <a:noFill/>
        </p:spPr>
        <p:txBody>
          <a:bodyPr wrap="square">
            <a:spAutoFit/>
          </a:bodyPr>
          <a:lstStyle/>
          <a:p>
            <a:r>
              <a:rPr lang="en-GB" dirty="0">
                <a:solidFill>
                  <a:srgbClr val="000000"/>
                </a:solidFill>
                <a:effectLst/>
                <a:cs typeface="Courier New" panose="02070309020205020404" pitchFamily="49" charset="0"/>
              </a:rPr>
              <a:t>a) </a:t>
            </a:r>
            <a:r>
              <a:rPr lang="en-GB" dirty="0">
                <a:solidFill>
                  <a:srgbClr val="000000"/>
                </a:solidFill>
                <a:effectLst/>
                <a:latin typeface="Courier New" panose="02070309020205020404" pitchFamily="49" charset="0"/>
                <a:cs typeface="Courier New" panose="02070309020205020404" pitchFamily="49" charset="0"/>
              </a:rPr>
              <a:t>CRISPResso_on_nhej.r1_nhej.r2/</a:t>
            </a:r>
          </a:p>
          <a:p>
            <a:r>
              <a:rPr lang="en-GB" dirty="0">
                <a:solidFill>
                  <a:srgbClr val="000000"/>
                </a:solidFill>
                <a:effectLst/>
                <a:cs typeface="Courier New" panose="02070309020205020404" pitchFamily="49" charset="0"/>
              </a:rPr>
              <a:t>b) </a:t>
            </a:r>
            <a:r>
              <a:rPr lang="en-GB" dirty="0">
                <a:solidFill>
                  <a:srgbClr val="000000"/>
                </a:solidFill>
                <a:effectLst/>
                <a:latin typeface="Courier New" panose="02070309020205020404" pitchFamily="49" charset="0"/>
                <a:cs typeface="Courier New" panose="02070309020205020404" pitchFamily="49" charset="0"/>
              </a:rPr>
              <a:t>CRISPResso_on_nhej.r1_nhej.r2.html</a:t>
            </a:r>
          </a:p>
        </p:txBody>
      </p:sp>
      <p:sp>
        <p:nvSpPr>
          <p:cNvPr id="15" name="TextBox 14">
            <a:extLst>
              <a:ext uri="{FF2B5EF4-FFF2-40B4-BE49-F238E27FC236}">
                <a16:creationId xmlns:a16="http://schemas.microsoft.com/office/drawing/2014/main" id="{DB57CA0E-41D4-BCD8-C8AC-14D80C9A4617}"/>
              </a:ext>
            </a:extLst>
          </p:cNvPr>
          <p:cNvSpPr txBox="1"/>
          <p:nvPr/>
        </p:nvSpPr>
        <p:spPr>
          <a:xfrm>
            <a:off x="502644" y="5842446"/>
            <a:ext cx="4922244" cy="369332"/>
          </a:xfrm>
          <a:prstGeom prst="rect">
            <a:avLst/>
          </a:prstGeom>
          <a:noFill/>
        </p:spPr>
        <p:txBody>
          <a:bodyPr wrap="square" rtlCol="0">
            <a:spAutoFit/>
          </a:bodyPr>
          <a:lstStyle/>
          <a:p>
            <a:r>
              <a:rPr lang="en-US" dirty="0"/>
              <a:t>5. Open HTML file 4(b) in browser to view reports</a:t>
            </a:r>
          </a:p>
        </p:txBody>
      </p:sp>
    </p:spTree>
    <p:extLst>
      <p:ext uri="{BB962C8B-B14F-4D97-AF65-F5344CB8AC3E}">
        <p14:creationId xmlns:p14="http://schemas.microsoft.com/office/powerpoint/2010/main" val="31022216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86375-A10F-8BCA-15FC-43DBF586BAF5}"/>
              </a:ext>
            </a:extLst>
          </p:cNvPr>
          <p:cNvSpPr>
            <a:spLocks noGrp="1"/>
          </p:cNvSpPr>
          <p:nvPr>
            <p:ph type="title"/>
          </p:nvPr>
        </p:nvSpPr>
        <p:spPr>
          <a:xfrm>
            <a:off x="510654" y="33924"/>
            <a:ext cx="3965812" cy="822230"/>
          </a:xfrm>
        </p:spPr>
        <p:txBody>
          <a:bodyPr/>
          <a:lstStyle/>
          <a:p>
            <a:r>
              <a:rPr lang="en-US" b="1" dirty="0">
                <a:solidFill>
                  <a:srgbClr val="143C61"/>
                </a:solidFill>
              </a:rPr>
              <a:t>Sample output</a:t>
            </a:r>
          </a:p>
        </p:txBody>
      </p:sp>
      <p:pic>
        <p:nvPicPr>
          <p:cNvPr id="4" name="Content Placeholder 3">
            <a:extLst>
              <a:ext uri="{FF2B5EF4-FFF2-40B4-BE49-F238E27FC236}">
                <a16:creationId xmlns:a16="http://schemas.microsoft.com/office/drawing/2014/main" id="{2AAD2B43-9AC4-CCDD-4D8A-7101487BCF6F}"/>
              </a:ext>
            </a:extLst>
          </p:cNvPr>
          <p:cNvPicPr>
            <a:picLocks noGrp="1" noChangeAspect="1"/>
          </p:cNvPicPr>
          <p:nvPr>
            <p:ph idx="1"/>
          </p:nvPr>
        </p:nvPicPr>
        <p:blipFill>
          <a:blip r:embed="rId2"/>
          <a:stretch>
            <a:fillRect/>
          </a:stretch>
        </p:blipFill>
        <p:spPr>
          <a:xfrm>
            <a:off x="1446663" y="856154"/>
            <a:ext cx="8652680" cy="5853284"/>
          </a:xfrm>
          <a:prstGeom prst="rect">
            <a:avLst/>
          </a:prstGeom>
        </p:spPr>
      </p:pic>
    </p:spTree>
    <p:extLst>
      <p:ext uri="{BB962C8B-B14F-4D97-AF65-F5344CB8AC3E}">
        <p14:creationId xmlns:p14="http://schemas.microsoft.com/office/powerpoint/2010/main" val="37247248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24205-F66B-39E3-EAD2-E3F4C901F633}"/>
              </a:ext>
            </a:extLst>
          </p:cNvPr>
          <p:cNvSpPr>
            <a:spLocks noGrp="1"/>
          </p:cNvSpPr>
          <p:nvPr>
            <p:ph type="title"/>
          </p:nvPr>
        </p:nvSpPr>
        <p:spPr/>
        <p:txBody>
          <a:bodyPr/>
          <a:lstStyle/>
          <a:p>
            <a:r>
              <a:rPr lang="en-US" b="1" dirty="0">
                <a:solidFill>
                  <a:srgbClr val="143C61"/>
                </a:solidFill>
              </a:rPr>
              <a:t>Post analysis steps</a:t>
            </a:r>
          </a:p>
        </p:txBody>
      </p:sp>
      <p:sp>
        <p:nvSpPr>
          <p:cNvPr id="3" name="Content Placeholder 2">
            <a:extLst>
              <a:ext uri="{FF2B5EF4-FFF2-40B4-BE49-F238E27FC236}">
                <a16:creationId xmlns:a16="http://schemas.microsoft.com/office/drawing/2014/main" id="{1B2AB8DB-0F84-25A8-BCF7-D7E4266AC469}"/>
              </a:ext>
            </a:extLst>
          </p:cNvPr>
          <p:cNvSpPr>
            <a:spLocks noGrp="1"/>
          </p:cNvSpPr>
          <p:nvPr>
            <p:ph idx="1"/>
          </p:nvPr>
        </p:nvSpPr>
        <p:spPr/>
        <p:txBody>
          <a:bodyPr>
            <a:normAutofit/>
          </a:bodyPr>
          <a:lstStyle/>
          <a:p>
            <a:r>
              <a:rPr lang="en-GB" sz="1800" dirty="0"/>
              <a:t>Interpret allele frequencies and mutation types.</a:t>
            </a:r>
          </a:p>
          <a:p>
            <a:r>
              <a:rPr lang="en-GB" sz="1800" dirty="0"/>
              <a:t>Validate your results with sequencing and functional assays.</a:t>
            </a:r>
          </a:p>
          <a:p>
            <a:r>
              <a:rPr lang="en-GB" sz="1800" dirty="0"/>
              <a:t>Troubleshoot any inefficiencies (redesign sgRNA, optimize delivery).</a:t>
            </a:r>
          </a:p>
          <a:p>
            <a:r>
              <a:rPr lang="en-GB" sz="1800" dirty="0"/>
              <a:t>Isolate specific clones if necessary.</a:t>
            </a:r>
          </a:p>
          <a:p>
            <a:r>
              <a:rPr lang="en-GB" sz="1800" dirty="0"/>
              <a:t>Document and report your results.</a:t>
            </a:r>
          </a:p>
          <a:p>
            <a:r>
              <a:rPr lang="en-GB" sz="1800" dirty="0"/>
              <a:t>Publish or share the data.</a:t>
            </a:r>
            <a:endParaRPr lang="en-US" sz="1800" dirty="0"/>
          </a:p>
        </p:txBody>
      </p:sp>
    </p:spTree>
    <p:extLst>
      <p:ext uri="{BB962C8B-B14F-4D97-AF65-F5344CB8AC3E}">
        <p14:creationId xmlns:p14="http://schemas.microsoft.com/office/powerpoint/2010/main" val="2681385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FFCD3-F5B7-624F-A451-8D121D20389B}"/>
              </a:ext>
            </a:extLst>
          </p:cNvPr>
          <p:cNvSpPr>
            <a:spLocks noGrp="1"/>
          </p:cNvSpPr>
          <p:nvPr>
            <p:ph type="title"/>
          </p:nvPr>
        </p:nvSpPr>
        <p:spPr/>
        <p:txBody>
          <a:bodyPr/>
          <a:lstStyle/>
          <a:p>
            <a:r>
              <a:rPr lang="en-US" b="1" dirty="0">
                <a:solidFill>
                  <a:srgbClr val="143C61"/>
                </a:solidFill>
              </a:rPr>
              <a:t>Acknowledgements</a:t>
            </a:r>
          </a:p>
        </p:txBody>
      </p:sp>
      <p:sp>
        <p:nvSpPr>
          <p:cNvPr id="3" name="Content Placeholder 2">
            <a:extLst>
              <a:ext uri="{FF2B5EF4-FFF2-40B4-BE49-F238E27FC236}">
                <a16:creationId xmlns:a16="http://schemas.microsoft.com/office/drawing/2014/main" id="{5766D831-147D-8A1A-45BC-DD4A272F4A89}"/>
              </a:ext>
            </a:extLst>
          </p:cNvPr>
          <p:cNvSpPr>
            <a:spLocks noGrp="1"/>
          </p:cNvSpPr>
          <p:nvPr>
            <p:ph idx="1"/>
          </p:nvPr>
        </p:nvSpPr>
        <p:spPr>
          <a:xfrm>
            <a:off x="838200" y="1690688"/>
            <a:ext cx="4691743" cy="551769"/>
          </a:xfrm>
        </p:spPr>
        <p:txBody>
          <a:bodyPr/>
          <a:lstStyle/>
          <a:p>
            <a:pPr marL="0" indent="0">
              <a:buNone/>
            </a:pPr>
            <a:r>
              <a:rPr lang="en-US" dirty="0"/>
              <a:t>Developers of CRISPResso2</a:t>
            </a:r>
          </a:p>
        </p:txBody>
      </p:sp>
      <p:sp>
        <p:nvSpPr>
          <p:cNvPr id="4" name="TextBox 3">
            <a:extLst>
              <a:ext uri="{FF2B5EF4-FFF2-40B4-BE49-F238E27FC236}">
                <a16:creationId xmlns:a16="http://schemas.microsoft.com/office/drawing/2014/main" id="{5F587165-BD6C-CD29-B0FB-94CDA8595799}"/>
              </a:ext>
            </a:extLst>
          </p:cNvPr>
          <p:cNvSpPr txBox="1"/>
          <p:nvPr/>
        </p:nvSpPr>
        <p:spPr>
          <a:xfrm>
            <a:off x="1001486" y="2383971"/>
            <a:ext cx="4452257" cy="523220"/>
          </a:xfrm>
          <a:prstGeom prst="rect">
            <a:avLst/>
          </a:prstGeom>
          <a:noFill/>
        </p:spPr>
        <p:txBody>
          <a:bodyPr wrap="square" rtlCol="0">
            <a:spAutoFit/>
          </a:bodyPr>
          <a:lstStyle/>
          <a:p>
            <a:r>
              <a:rPr lang="en-GB" sz="1400" i="0" u="none" strike="noStrike" dirty="0">
                <a:solidFill>
                  <a:srgbClr val="222222"/>
                </a:solidFill>
                <a:effectLst/>
                <a:latin typeface="Open Sans" panose="020B0606030504020204" pitchFamily="34" charset="0"/>
              </a:rPr>
              <a:t>Luca </a:t>
            </a:r>
            <a:r>
              <a:rPr lang="en-GB" sz="1400" i="0" u="none" strike="noStrike" dirty="0" err="1">
                <a:solidFill>
                  <a:srgbClr val="222222"/>
                </a:solidFill>
                <a:effectLst/>
                <a:latin typeface="Open Sans" panose="020B0606030504020204" pitchFamily="34" charset="0"/>
              </a:rPr>
              <a:t>Pinello</a:t>
            </a:r>
            <a:r>
              <a:rPr lang="en-GB" sz="1400" i="0" u="none" strike="noStrike" dirty="0">
                <a:solidFill>
                  <a:srgbClr val="222222"/>
                </a:solidFill>
                <a:effectLst/>
                <a:latin typeface="Open Sans" panose="020B0606030504020204" pitchFamily="34" charset="0"/>
              </a:rPr>
              <a:t> Ph.D., Associate Professor</a:t>
            </a:r>
          </a:p>
          <a:p>
            <a:r>
              <a:rPr lang="en-GB" sz="1400" i="0" u="none" strike="noStrike" dirty="0">
                <a:solidFill>
                  <a:srgbClr val="222222"/>
                </a:solidFill>
                <a:effectLst/>
                <a:latin typeface="Open Sans" panose="020B0606030504020204" pitchFamily="34" charset="0"/>
              </a:rPr>
              <a:t>Kendell Clement, </a:t>
            </a:r>
            <a:r>
              <a:rPr lang="en-GB" sz="1400" i="0" dirty="0">
                <a:solidFill>
                  <a:srgbClr val="333333"/>
                </a:solidFill>
                <a:effectLst/>
                <a:latin typeface="Open Sans" panose="020B0606030504020204" pitchFamily="34" charset="0"/>
              </a:rPr>
              <a:t>Assistant Professor</a:t>
            </a:r>
            <a:endParaRPr lang="en-US" sz="1400" dirty="0"/>
          </a:p>
        </p:txBody>
      </p:sp>
      <p:sp>
        <p:nvSpPr>
          <p:cNvPr id="5" name="Content Placeholder 2">
            <a:extLst>
              <a:ext uri="{FF2B5EF4-FFF2-40B4-BE49-F238E27FC236}">
                <a16:creationId xmlns:a16="http://schemas.microsoft.com/office/drawing/2014/main" id="{0594253C-4E82-9A38-29AD-D0338FEB0532}"/>
              </a:ext>
            </a:extLst>
          </p:cNvPr>
          <p:cNvSpPr txBox="1">
            <a:spLocks/>
          </p:cNvSpPr>
          <p:nvPr/>
        </p:nvSpPr>
        <p:spPr>
          <a:xfrm>
            <a:off x="838200" y="3186104"/>
            <a:ext cx="5257800" cy="10089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Genome Engineering Laboratory</a:t>
            </a:r>
          </a:p>
          <a:p>
            <a:pPr marL="0" indent="0">
              <a:buFont typeface="Arial" panose="020B0604020202020204" pitchFamily="34" charset="0"/>
              <a:buNone/>
            </a:pPr>
            <a:r>
              <a:rPr lang="en-US" sz="2000" dirty="0"/>
              <a:t>(University of Westminster)</a:t>
            </a:r>
          </a:p>
        </p:txBody>
      </p:sp>
      <p:sp>
        <p:nvSpPr>
          <p:cNvPr id="7" name="TextBox 6">
            <a:extLst>
              <a:ext uri="{FF2B5EF4-FFF2-40B4-BE49-F238E27FC236}">
                <a16:creationId xmlns:a16="http://schemas.microsoft.com/office/drawing/2014/main" id="{E0C4D6B6-781A-3CF7-A666-4783A295B8DE}"/>
              </a:ext>
            </a:extLst>
          </p:cNvPr>
          <p:cNvSpPr txBox="1"/>
          <p:nvPr/>
        </p:nvSpPr>
        <p:spPr>
          <a:xfrm>
            <a:off x="1001485" y="4350876"/>
            <a:ext cx="5410201" cy="2031325"/>
          </a:xfrm>
          <a:prstGeom prst="rect">
            <a:avLst/>
          </a:prstGeom>
          <a:noFill/>
        </p:spPr>
        <p:txBody>
          <a:bodyPr wrap="square" rtlCol="0">
            <a:spAutoFit/>
          </a:bodyPr>
          <a:lstStyle/>
          <a:p>
            <a:r>
              <a:rPr lang="en-GB" sz="1400" i="0" u="none" strike="noStrike" dirty="0">
                <a:solidFill>
                  <a:srgbClr val="222222"/>
                </a:solidFill>
                <a:effectLst/>
                <a:latin typeface="Open Sans" panose="020B0606030504020204" pitchFamily="34" charset="0"/>
              </a:rPr>
              <a:t>Dr Kalpana </a:t>
            </a:r>
            <a:r>
              <a:rPr lang="en-GB" sz="1400" i="0" u="none" strike="noStrike" dirty="0" err="1">
                <a:solidFill>
                  <a:srgbClr val="222222"/>
                </a:solidFill>
                <a:effectLst/>
                <a:latin typeface="Open Sans" panose="020B0606030504020204" pitchFamily="34" charset="0"/>
              </a:rPr>
              <a:t>Surendranath</a:t>
            </a:r>
            <a:r>
              <a:rPr lang="en-GB" sz="1400" i="0" u="none" strike="noStrike" dirty="0">
                <a:solidFill>
                  <a:srgbClr val="222222"/>
                </a:solidFill>
                <a:effectLst/>
                <a:latin typeface="Open Sans" panose="020B0606030504020204" pitchFamily="34" charset="0"/>
              </a:rPr>
              <a:t>, Associat</a:t>
            </a:r>
            <a:r>
              <a:rPr lang="en-GB" sz="1400" dirty="0">
                <a:solidFill>
                  <a:srgbClr val="222222"/>
                </a:solidFill>
                <a:latin typeface="Open Sans" panose="020B0606030504020204" pitchFamily="34" charset="0"/>
              </a:rPr>
              <a:t>e Professor, University of Westminster</a:t>
            </a:r>
            <a:endParaRPr lang="en-GB" sz="1400" i="0" u="none" strike="noStrike" dirty="0">
              <a:solidFill>
                <a:srgbClr val="222222"/>
              </a:solidFill>
              <a:effectLst/>
              <a:latin typeface="Open Sans" panose="020B0606030504020204" pitchFamily="34" charset="0"/>
            </a:endParaRPr>
          </a:p>
          <a:p>
            <a:r>
              <a:rPr lang="en-GB" sz="1400" i="0" u="none" strike="noStrike" dirty="0">
                <a:solidFill>
                  <a:srgbClr val="222222"/>
                </a:solidFill>
                <a:effectLst/>
                <a:latin typeface="Open Sans" panose="020B0606030504020204" pitchFamily="34" charset="0"/>
              </a:rPr>
              <a:t>Dr John Murphy, Professor, </a:t>
            </a:r>
            <a:r>
              <a:rPr lang="en-GB" sz="1400" dirty="0">
                <a:solidFill>
                  <a:srgbClr val="222222"/>
                </a:solidFill>
                <a:latin typeface="Open Sans" panose="020B0606030504020204" pitchFamily="34" charset="0"/>
              </a:rPr>
              <a:t>University of Westminster</a:t>
            </a:r>
            <a:endParaRPr lang="en-GB" sz="1400" i="0" u="none" strike="noStrike" dirty="0">
              <a:solidFill>
                <a:srgbClr val="222222"/>
              </a:solidFill>
              <a:effectLst/>
              <a:latin typeface="Open Sans" panose="020B0606030504020204" pitchFamily="34" charset="0"/>
            </a:endParaRPr>
          </a:p>
          <a:p>
            <a:r>
              <a:rPr lang="en-GB" sz="1400" dirty="0">
                <a:solidFill>
                  <a:srgbClr val="222222"/>
                </a:solidFill>
                <a:latin typeface="Open Sans" panose="020B0606030504020204" pitchFamily="34" charset="0"/>
              </a:rPr>
              <a:t>Dr </a:t>
            </a:r>
            <a:r>
              <a:rPr lang="en-GB" sz="1400" dirty="0" err="1">
                <a:solidFill>
                  <a:srgbClr val="222222"/>
                </a:solidFill>
                <a:latin typeface="Open Sans" panose="020B0606030504020204" pitchFamily="34" charset="0"/>
              </a:rPr>
              <a:t>Munuse</a:t>
            </a:r>
            <a:r>
              <a:rPr lang="en-GB" sz="1400" dirty="0">
                <a:solidFill>
                  <a:srgbClr val="222222"/>
                </a:solidFill>
                <a:latin typeface="Open Sans" panose="020B0606030504020204" pitchFamily="34" charset="0"/>
              </a:rPr>
              <a:t> </a:t>
            </a:r>
            <a:r>
              <a:rPr lang="en-GB" sz="1400" dirty="0" err="1">
                <a:solidFill>
                  <a:srgbClr val="222222"/>
                </a:solidFill>
                <a:latin typeface="Open Sans" panose="020B0606030504020204" pitchFamily="34" charset="0"/>
              </a:rPr>
              <a:t>Savash</a:t>
            </a:r>
            <a:r>
              <a:rPr lang="en-GB" sz="1400" dirty="0">
                <a:solidFill>
                  <a:srgbClr val="222222"/>
                </a:solidFill>
                <a:latin typeface="Open Sans" panose="020B0606030504020204" pitchFamily="34" charset="0"/>
              </a:rPr>
              <a:t>, </a:t>
            </a:r>
            <a:r>
              <a:rPr lang="en-GB" sz="1400" dirty="0" err="1">
                <a:solidFill>
                  <a:srgbClr val="222222"/>
                </a:solidFill>
                <a:latin typeface="Open Sans" panose="020B0606030504020204" pitchFamily="34" charset="0"/>
              </a:rPr>
              <a:t>Ph.D</a:t>
            </a:r>
            <a:r>
              <a:rPr lang="en-GB" sz="1400" dirty="0">
                <a:solidFill>
                  <a:srgbClr val="222222"/>
                </a:solidFill>
                <a:latin typeface="Open Sans" panose="020B0606030504020204" pitchFamily="34" charset="0"/>
              </a:rPr>
              <a:t>, University of Oxford</a:t>
            </a:r>
          </a:p>
          <a:p>
            <a:r>
              <a:rPr lang="en-GB" sz="1400" dirty="0">
                <a:solidFill>
                  <a:srgbClr val="222222"/>
                </a:solidFill>
                <a:latin typeface="Open Sans" panose="020B0606030504020204" pitchFamily="34" charset="0"/>
              </a:rPr>
              <a:t>Dr Varsha </a:t>
            </a:r>
            <a:r>
              <a:rPr lang="en-GB" sz="1400" dirty="0" err="1">
                <a:solidFill>
                  <a:srgbClr val="222222"/>
                </a:solidFill>
                <a:latin typeface="Open Sans" panose="020B0606030504020204" pitchFamily="34" charset="0"/>
              </a:rPr>
              <a:t>Tieote</a:t>
            </a:r>
            <a:r>
              <a:rPr lang="en-GB" sz="1400" dirty="0">
                <a:solidFill>
                  <a:srgbClr val="222222"/>
                </a:solidFill>
                <a:latin typeface="Open Sans" panose="020B0606030504020204" pitchFamily="34" charset="0"/>
              </a:rPr>
              <a:t>, </a:t>
            </a:r>
            <a:r>
              <a:rPr lang="en-GB" sz="1400" dirty="0" err="1">
                <a:solidFill>
                  <a:srgbClr val="222222"/>
                </a:solidFill>
                <a:latin typeface="Open Sans" panose="020B0606030504020204" pitchFamily="34" charset="0"/>
              </a:rPr>
              <a:t>Ph.D</a:t>
            </a:r>
            <a:r>
              <a:rPr lang="en-GB" sz="1400" dirty="0">
                <a:solidFill>
                  <a:srgbClr val="222222"/>
                </a:solidFill>
                <a:latin typeface="Open Sans" panose="020B0606030504020204" pitchFamily="34" charset="0"/>
              </a:rPr>
              <a:t>, University of Westminster</a:t>
            </a:r>
          </a:p>
          <a:p>
            <a:r>
              <a:rPr lang="en-GB" sz="1400" dirty="0">
                <a:solidFill>
                  <a:srgbClr val="222222"/>
                </a:solidFill>
                <a:latin typeface="Open Sans" panose="020B0606030504020204" pitchFamily="34" charset="0"/>
              </a:rPr>
              <a:t>Dr Nadine </a:t>
            </a:r>
            <a:r>
              <a:rPr lang="en-GB" sz="1400" dirty="0" err="1">
                <a:solidFill>
                  <a:srgbClr val="222222"/>
                </a:solidFill>
                <a:latin typeface="Open Sans" panose="020B0606030504020204" pitchFamily="34" charset="0"/>
              </a:rPr>
              <a:t>Solaiman</a:t>
            </a:r>
            <a:r>
              <a:rPr lang="en-GB" sz="1400" dirty="0">
                <a:solidFill>
                  <a:srgbClr val="222222"/>
                </a:solidFill>
                <a:latin typeface="Open Sans" panose="020B0606030504020204" pitchFamily="34" charset="0"/>
              </a:rPr>
              <a:t>, </a:t>
            </a:r>
            <a:r>
              <a:rPr lang="en-GB" sz="1400" dirty="0" err="1">
                <a:solidFill>
                  <a:srgbClr val="222222"/>
                </a:solidFill>
                <a:latin typeface="Open Sans" panose="020B0606030504020204" pitchFamily="34" charset="0"/>
              </a:rPr>
              <a:t>Ph.D</a:t>
            </a:r>
            <a:r>
              <a:rPr lang="en-GB" sz="1400" dirty="0">
                <a:solidFill>
                  <a:srgbClr val="222222"/>
                </a:solidFill>
                <a:latin typeface="Open Sans" panose="020B0606030504020204" pitchFamily="34" charset="0"/>
              </a:rPr>
              <a:t>, University of Westminster</a:t>
            </a:r>
          </a:p>
          <a:p>
            <a:r>
              <a:rPr lang="en-GB" sz="1400" dirty="0">
                <a:solidFill>
                  <a:srgbClr val="222222"/>
                </a:solidFill>
                <a:latin typeface="Open Sans" panose="020B0606030504020204" pitchFamily="34" charset="0"/>
              </a:rPr>
              <a:t>Dr Ahmed </a:t>
            </a:r>
            <a:r>
              <a:rPr lang="en-GB" sz="1400" dirty="0" err="1">
                <a:solidFill>
                  <a:srgbClr val="222222"/>
                </a:solidFill>
                <a:latin typeface="Open Sans" panose="020B0606030504020204" pitchFamily="34" charset="0"/>
              </a:rPr>
              <a:t>Sidali</a:t>
            </a:r>
            <a:r>
              <a:rPr lang="en-GB" sz="1400" dirty="0">
                <a:solidFill>
                  <a:srgbClr val="222222"/>
                </a:solidFill>
                <a:latin typeface="Open Sans" panose="020B0606030504020204" pitchFamily="34" charset="0"/>
              </a:rPr>
              <a:t>, </a:t>
            </a:r>
            <a:r>
              <a:rPr lang="en-GB" sz="1400" dirty="0" err="1">
                <a:solidFill>
                  <a:srgbClr val="222222"/>
                </a:solidFill>
                <a:latin typeface="Open Sans" panose="020B0606030504020204" pitchFamily="34" charset="0"/>
              </a:rPr>
              <a:t>Ph.D</a:t>
            </a:r>
            <a:r>
              <a:rPr lang="en-GB" sz="1400" dirty="0">
                <a:solidFill>
                  <a:srgbClr val="222222"/>
                </a:solidFill>
                <a:latin typeface="Open Sans" panose="020B0606030504020204" pitchFamily="34" charset="0"/>
              </a:rPr>
              <a:t>, University of Westminster</a:t>
            </a:r>
          </a:p>
          <a:p>
            <a:endParaRPr lang="en-GB" sz="1400" dirty="0">
              <a:solidFill>
                <a:srgbClr val="222222"/>
              </a:solidFill>
              <a:latin typeface="Open Sans" panose="020B0606030504020204" pitchFamily="34" charset="0"/>
            </a:endParaRPr>
          </a:p>
          <a:p>
            <a:endParaRPr lang="en-US" sz="1400" dirty="0"/>
          </a:p>
        </p:txBody>
      </p:sp>
      <p:sp>
        <p:nvSpPr>
          <p:cNvPr id="8" name="Content Placeholder 2">
            <a:extLst>
              <a:ext uri="{FF2B5EF4-FFF2-40B4-BE49-F238E27FC236}">
                <a16:creationId xmlns:a16="http://schemas.microsoft.com/office/drawing/2014/main" id="{191EAA0A-5C3A-0A70-4B55-72749B28B614}"/>
              </a:ext>
            </a:extLst>
          </p:cNvPr>
          <p:cNvSpPr txBox="1">
            <a:spLocks/>
          </p:cNvSpPr>
          <p:nvPr/>
        </p:nvSpPr>
        <p:spPr>
          <a:xfrm>
            <a:off x="6564086" y="1690687"/>
            <a:ext cx="4691743" cy="5517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Funding and Support</a:t>
            </a:r>
          </a:p>
        </p:txBody>
      </p:sp>
      <p:sp>
        <p:nvSpPr>
          <p:cNvPr id="10" name="TextBox 9">
            <a:extLst>
              <a:ext uri="{FF2B5EF4-FFF2-40B4-BE49-F238E27FC236}">
                <a16:creationId xmlns:a16="http://schemas.microsoft.com/office/drawing/2014/main" id="{B8BFF3F1-EF7B-D48D-1E94-C30A0B7801AE}"/>
              </a:ext>
            </a:extLst>
          </p:cNvPr>
          <p:cNvSpPr txBox="1"/>
          <p:nvPr/>
        </p:nvSpPr>
        <p:spPr>
          <a:xfrm>
            <a:off x="6738259" y="2374450"/>
            <a:ext cx="4452257" cy="523220"/>
          </a:xfrm>
          <a:prstGeom prst="rect">
            <a:avLst/>
          </a:prstGeom>
          <a:noFill/>
        </p:spPr>
        <p:txBody>
          <a:bodyPr wrap="square" rtlCol="0">
            <a:spAutoFit/>
          </a:bodyPr>
          <a:lstStyle/>
          <a:p>
            <a:r>
              <a:rPr lang="en-GB" sz="1400" i="0" u="none" strike="noStrike" dirty="0">
                <a:solidFill>
                  <a:srgbClr val="222222"/>
                </a:solidFill>
                <a:effectLst/>
                <a:latin typeface="Open Sans" panose="020B0606030504020204" pitchFamily="34" charset="0"/>
              </a:rPr>
              <a:t>Quentin Hogg Trust, University of Westminster</a:t>
            </a:r>
          </a:p>
          <a:p>
            <a:r>
              <a:rPr lang="en-GB" sz="1400" dirty="0">
                <a:solidFill>
                  <a:srgbClr val="222222"/>
                </a:solidFill>
                <a:latin typeface="Open Sans" panose="020B0606030504020204" pitchFamily="34" charset="0"/>
              </a:rPr>
              <a:t>(https://</a:t>
            </a:r>
            <a:r>
              <a:rPr lang="en-GB" sz="1400" dirty="0" err="1">
                <a:solidFill>
                  <a:srgbClr val="222222"/>
                </a:solidFill>
                <a:latin typeface="Open Sans" panose="020B0606030504020204" pitchFamily="34" charset="0"/>
              </a:rPr>
              <a:t>quintinhoggtrust.org</a:t>
            </a:r>
            <a:r>
              <a:rPr lang="en-GB" sz="1400" dirty="0">
                <a:solidFill>
                  <a:srgbClr val="222222"/>
                </a:solidFill>
                <a:latin typeface="Open Sans" panose="020B0606030504020204" pitchFamily="34" charset="0"/>
              </a:rPr>
              <a:t>/)</a:t>
            </a:r>
            <a:endParaRPr lang="en-US" sz="1400" dirty="0"/>
          </a:p>
        </p:txBody>
      </p:sp>
      <p:sp>
        <p:nvSpPr>
          <p:cNvPr id="11" name="Content Placeholder 2">
            <a:extLst>
              <a:ext uri="{FF2B5EF4-FFF2-40B4-BE49-F238E27FC236}">
                <a16:creationId xmlns:a16="http://schemas.microsoft.com/office/drawing/2014/main" id="{ABADA2E9-AE2F-7BD2-951F-A33FEE31A494}"/>
              </a:ext>
            </a:extLst>
          </p:cNvPr>
          <p:cNvSpPr txBox="1">
            <a:spLocks/>
          </p:cNvSpPr>
          <p:nvPr/>
        </p:nvSpPr>
        <p:spPr>
          <a:xfrm>
            <a:off x="6564085" y="3186104"/>
            <a:ext cx="4691743" cy="10089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Gene Editors of The Future</a:t>
            </a:r>
          </a:p>
          <a:p>
            <a:pPr marL="0" indent="0">
              <a:buNone/>
            </a:pPr>
            <a:r>
              <a:rPr lang="en-US" sz="2000" dirty="0"/>
              <a:t>(University of Westminster)</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sp>
        <p:nvSpPr>
          <p:cNvPr id="13" name="TextBox 12">
            <a:extLst>
              <a:ext uri="{FF2B5EF4-FFF2-40B4-BE49-F238E27FC236}">
                <a16:creationId xmlns:a16="http://schemas.microsoft.com/office/drawing/2014/main" id="{1EA466DE-6EDF-F60B-3757-C0D1718165FB}"/>
              </a:ext>
            </a:extLst>
          </p:cNvPr>
          <p:cNvSpPr txBox="1"/>
          <p:nvPr/>
        </p:nvSpPr>
        <p:spPr>
          <a:xfrm>
            <a:off x="6781799" y="4353935"/>
            <a:ext cx="5410201" cy="523220"/>
          </a:xfrm>
          <a:prstGeom prst="rect">
            <a:avLst/>
          </a:prstGeom>
          <a:noFill/>
        </p:spPr>
        <p:txBody>
          <a:bodyPr wrap="square" rtlCol="0">
            <a:spAutoFit/>
          </a:bodyPr>
          <a:lstStyle/>
          <a:p>
            <a:r>
              <a:rPr lang="en-GB" sz="1400" i="0" u="none" strike="noStrike" dirty="0">
                <a:solidFill>
                  <a:srgbClr val="222222"/>
                </a:solidFill>
                <a:effectLst/>
                <a:latin typeface="Open Sans" panose="020B0606030504020204" pitchFamily="34" charset="0"/>
              </a:rPr>
              <a:t>Big thank you to all the students from iterations 1-3 of this program</a:t>
            </a:r>
            <a:endParaRPr lang="en-US" sz="1400" dirty="0"/>
          </a:p>
        </p:txBody>
      </p:sp>
    </p:spTree>
    <p:extLst>
      <p:ext uri="{BB962C8B-B14F-4D97-AF65-F5344CB8AC3E}">
        <p14:creationId xmlns:p14="http://schemas.microsoft.com/office/powerpoint/2010/main" val="7486763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3276D-8CCF-25BA-8EF4-0495B2270050}"/>
              </a:ext>
            </a:extLst>
          </p:cNvPr>
          <p:cNvSpPr>
            <a:spLocks noGrp="1"/>
          </p:cNvSpPr>
          <p:nvPr>
            <p:ph type="title"/>
          </p:nvPr>
        </p:nvSpPr>
        <p:spPr>
          <a:xfrm>
            <a:off x="609961" y="621603"/>
            <a:ext cx="4800239" cy="759137"/>
          </a:xfrm>
        </p:spPr>
        <p:txBody>
          <a:bodyPr/>
          <a:lstStyle/>
          <a:p>
            <a:r>
              <a:rPr lang="en-US" b="1" dirty="0">
                <a:solidFill>
                  <a:srgbClr val="002060"/>
                </a:solidFill>
              </a:rPr>
              <a:t>Any questions?</a:t>
            </a:r>
          </a:p>
        </p:txBody>
      </p:sp>
      <p:pic>
        <p:nvPicPr>
          <p:cNvPr id="5" name="Picture 4" descr="Question mark symbol">
            <a:extLst>
              <a:ext uri="{FF2B5EF4-FFF2-40B4-BE49-F238E27FC236}">
                <a16:creationId xmlns:a16="http://schemas.microsoft.com/office/drawing/2014/main" id="{7FA5F9B4-3DDE-1F69-A0F3-09F6503EBBA9}"/>
              </a:ext>
            </a:extLst>
          </p:cNvPr>
          <p:cNvPicPr>
            <a:picLocks noChangeAspect="1"/>
          </p:cNvPicPr>
          <p:nvPr/>
        </p:nvPicPr>
        <p:blipFill>
          <a:blip r:embed="rId2"/>
          <a:stretch>
            <a:fillRect/>
          </a:stretch>
        </p:blipFill>
        <p:spPr>
          <a:xfrm>
            <a:off x="609962" y="1582416"/>
            <a:ext cx="3753690" cy="2107841"/>
          </a:xfrm>
          <a:prstGeom prst="rect">
            <a:avLst/>
          </a:prstGeom>
        </p:spPr>
      </p:pic>
      <p:pic>
        <p:nvPicPr>
          <p:cNvPr id="7" name="Picture 6">
            <a:extLst>
              <a:ext uri="{FF2B5EF4-FFF2-40B4-BE49-F238E27FC236}">
                <a16:creationId xmlns:a16="http://schemas.microsoft.com/office/drawing/2014/main" id="{0B2B3259-9467-1CBA-E00B-64513ECAF4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45828" y="1276178"/>
            <a:ext cx="3587571" cy="381680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Text&#10;&#10;Description automatically generated with medium confidence">
            <a:extLst>
              <a:ext uri="{FF2B5EF4-FFF2-40B4-BE49-F238E27FC236}">
                <a16:creationId xmlns:a16="http://schemas.microsoft.com/office/drawing/2014/main" id="{8AE1EA90-F23B-8EF7-3123-FEF21224B2F2}"/>
              </a:ext>
            </a:extLst>
          </p:cNvPr>
          <p:cNvPicPr>
            <a:picLocks noChangeAspect="1"/>
          </p:cNvPicPr>
          <p:nvPr/>
        </p:nvPicPr>
        <p:blipFill>
          <a:blip r:embed="rId4"/>
          <a:stretch>
            <a:fillRect/>
          </a:stretch>
        </p:blipFill>
        <p:spPr>
          <a:xfrm>
            <a:off x="8579007" y="190787"/>
            <a:ext cx="1887581" cy="665563"/>
          </a:xfrm>
          <a:prstGeom prst="rect">
            <a:avLst/>
          </a:prstGeom>
        </p:spPr>
      </p:pic>
      <p:pic>
        <p:nvPicPr>
          <p:cNvPr id="4" name="Picture 4" descr="Image preview">
            <a:extLst>
              <a:ext uri="{FF2B5EF4-FFF2-40B4-BE49-F238E27FC236}">
                <a16:creationId xmlns:a16="http://schemas.microsoft.com/office/drawing/2014/main" id="{79787DED-BDE6-8A2A-F4D8-087A78E051D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24973" y="34958"/>
            <a:ext cx="1637776" cy="935198"/>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91FFF691-98CC-81A0-07B5-3718B716AC54}"/>
              </a:ext>
            </a:extLst>
          </p:cNvPr>
          <p:cNvSpPr txBox="1">
            <a:spLocks/>
          </p:cNvSpPr>
          <p:nvPr/>
        </p:nvSpPr>
        <p:spPr>
          <a:xfrm>
            <a:off x="609961" y="3922844"/>
            <a:ext cx="4800239" cy="7591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002060"/>
                </a:solidFill>
              </a:rPr>
              <a:t>Contact</a:t>
            </a:r>
          </a:p>
        </p:txBody>
      </p:sp>
      <p:sp>
        <p:nvSpPr>
          <p:cNvPr id="8" name="TextBox 7">
            <a:extLst>
              <a:ext uri="{FF2B5EF4-FFF2-40B4-BE49-F238E27FC236}">
                <a16:creationId xmlns:a16="http://schemas.microsoft.com/office/drawing/2014/main" id="{CCF16252-9442-0C1F-0AB4-6539DC48C061}"/>
              </a:ext>
            </a:extLst>
          </p:cNvPr>
          <p:cNvSpPr txBox="1"/>
          <p:nvPr/>
        </p:nvSpPr>
        <p:spPr>
          <a:xfrm>
            <a:off x="794656" y="4800600"/>
            <a:ext cx="5301343" cy="584775"/>
          </a:xfrm>
          <a:prstGeom prst="rect">
            <a:avLst/>
          </a:prstGeom>
          <a:noFill/>
        </p:spPr>
        <p:txBody>
          <a:bodyPr wrap="square" rtlCol="0">
            <a:spAutoFit/>
          </a:bodyPr>
          <a:lstStyle/>
          <a:p>
            <a:r>
              <a:rPr lang="en-US" sz="1600" dirty="0"/>
              <a:t>Email:	</a:t>
            </a:r>
            <a:r>
              <a:rPr lang="en-US" sz="1600" b="1" dirty="0" err="1"/>
              <a:t>k.akram@westminster.ac.uk</a:t>
            </a:r>
            <a:endParaRPr lang="en-US" sz="1600" b="1" dirty="0"/>
          </a:p>
          <a:p>
            <a:r>
              <a:rPr lang="en-US" sz="1600" dirty="0"/>
              <a:t>LinkedIn: 	</a:t>
            </a:r>
            <a:r>
              <a:rPr lang="en-US" sz="1600" b="1" dirty="0"/>
              <a:t>https://</a:t>
            </a:r>
            <a:r>
              <a:rPr lang="en-US" sz="1600" b="1" dirty="0" err="1"/>
              <a:t>www.linkedin.com</a:t>
            </a:r>
            <a:r>
              <a:rPr lang="en-US" sz="1600" b="1" dirty="0"/>
              <a:t>/in/</a:t>
            </a:r>
            <a:r>
              <a:rPr lang="en-US" sz="1600" b="1" dirty="0" err="1"/>
              <a:t>khalidakram</a:t>
            </a:r>
            <a:r>
              <a:rPr lang="en-US" sz="1600" b="1" dirty="0"/>
              <a:t>/</a:t>
            </a:r>
          </a:p>
        </p:txBody>
      </p:sp>
    </p:spTree>
    <p:extLst>
      <p:ext uri="{BB962C8B-B14F-4D97-AF65-F5344CB8AC3E}">
        <p14:creationId xmlns:p14="http://schemas.microsoft.com/office/powerpoint/2010/main" val="741032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73B8B-8C1E-1FB9-34AF-2DB2E29B1E50}"/>
              </a:ext>
            </a:extLst>
          </p:cNvPr>
          <p:cNvSpPr>
            <a:spLocks noGrp="1"/>
          </p:cNvSpPr>
          <p:nvPr>
            <p:ph type="title"/>
          </p:nvPr>
        </p:nvSpPr>
        <p:spPr>
          <a:xfrm>
            <a:off x="504825" y="539296"/>
            <a:ext cx="5591175" cy="1325563"/>
          </a:xfrm>
        </p:spPr>
        <p:txBody>
          <a:bodyPr>
            <a:normAutofit/>
          </a:bodyPr>
          <a:lstStyle/>
          <a:p>
            <a:r>
              <a:rPr lang="en-US" sz="3600" b="1" dirty="0">
                <a:solidFill>
                  <a:srgbClr val="143C61"/>
                </a:solidFill>
              </a:rPr>
              <a:t>What is CRISPResso2?</a:t>
            </a:r>
          </a:p>
        </p:txBody>
      </p:sp>
      <p:sp>
        <p:nvSpPr>
          <p:cNvPr id="3" name="Content Placeholder 2">
            <a:extLst>
              <a:ext uri="{FF2B5EF4-FFF2-40B4-BE49-F238E27FC236}">
                <a16:creationId xmlns:a16="http://schemas.microsoft.com/office/drawing/2014/main" id="{62472DDC-5FBD-01B5-AF30-E4F13ED2C1E3}"/>
              </a:ext>
            </a:extLst>
          </p:cNvPr>
          <p:cNvSpPr>
            <a:spLocks noGrp="1"/>
          </p:cNvSpPr>
          <p:nvPr>
            <p:ph idx="1"/>
          </p:nvPr>
        </p:nvSpPr>
        <p:spPr>
          <a:xfrm>
            <a:off x="838200" y="1864859"/>
            <a:ext cx="4311316" cy="4667250"/>
          </a:xfrm>
        </p:spPr>
        <p:txBody>
          <a:bodyPr>
            <a:noAutofit/>
          </a:bodyPr>
          <a:lstStyle/>
          <a:p>
            <a:r>
              <a:rPr lang="en-US" sz="2000" dirty="0"/>
              <a:t>CRISPresso2 is a software tool used for analyzing CRISPR/Cas9 (and other types of CRISPR) genome editing experiments.</a:t>
            </a:r>
          </a:p>
          <a:p>
            <a:r>
              <a:rPr lang="en-US" sz="2000" dirty="0"/>
              <a:t>Provides an integrated platform for </a:t>
            </a:r>
            <a:r>
              <a:rPr lang="en-US" sz="2000" b="1" dirty="0"/>
              <a:t>quantifying</a:t>
            </a:r>
            <a:r>
              <a:rPr lang="en-US" sz="2000" dirty="0"/>
              <a:t> the </a:t>
            </a:r>
            <a:r>
              <a:rPr lang="en-US" sz="2000" b="1" dirty="0"/>
              <a:t>efficiency</a:t>
            </a:r>
            <a:r>
              <a:rPr lang="en-US" sz="2000" dirty="0"/>
              <a:t> and </a:t>
            </a:r>
            <a:r>
              <a:rPr lang="en-US" sz="2000" b="1" dirty="0"/>
              <a:t>outcomes</a:t>
            </a:r>
            <a:r>
              <a:rPr lang="en-US" sz="2000" dirty="0"/>
              <a:t> of CRISPR-based modifications in genomic DNA.</a:t>
            </a:r>
          </a:p>
          <a:p>
            <a:r>
              <a:rPr lang="en-US" sz="2000" dirty="0"/>
              <a:t>Helps researchers evaluate the </a:t>
            </a:r>
            <a:r>
              <a:rPr lang="en-US" sz="2000" b="1" dirty="0"/>
              <a:t>extent</a:t>
            </a:r>
            <a:r>
              <a:rPr lang="en-US" sz="2000" dirty="0"/>
              <a:t> of gene editing by </a:t>
            </a:r>
            <a:r>
              <a:rPr lang="en-US" sz="2000" dirty="0" err="1"/>
              <a:t>analysing</a:t>
            </a:r>
            <a:r>
              <a:rPr lang="en-US" sz="2000" dirty="0"/>
              <a:t> sequencing data, particularly focusing on indel (insertions and deletions) frequencies and types.</a:t>
            </a:r>
          </a:p>
          <a:p>
            <a:r>
              <a:rPr lang="en-US" sz="2000" dirty="0"/>
              <a:t>Useful for assessing the accuracy and effectiveness of CRISPR experiments.</a:t>
            </a:r>
          </a:p>
        </p:txBody>
      </p:sp>
      <p:sp>
        <p:nvSpPr>
          <p:cNvPr id="7" name="TextBox 6">
            <a:extLst>
              <a:ext uri="{FF2B5EF4-FFF2-40B4-BE49-F238E27FC236}">
                <a16:creationId xmlns:a16="http://schemas.microsoft.com/office/drawing/2014/main" id="{41CB3388-87BB-BA75-9666-6BBF7F1E3833}"/>
              </a:ext>
            </a:extLst>
          </p:cNvPr>
          <p:cNvSpPr txBox="1"/>
          <p:nvPr/>
        </p:nvSpPr>
        <p:spPr>
          <a:xfrm>
            <a:off x="6800851" y="1864859"/>
            <a:ext cx="5081587" cy="2246769"/>
          </a:xfrm>
          <a:prstGeom prst="rect">
            <a:avLst/>
          </a:prstGeom>
          <a:noFill/>
        </p:spPr>
        <p:txBody>
          <a:bodyPr wrap="square" rtlCol="0">
            <a:spAutoFit/>
          </a:bodyPr>
          <a:lstStyle/>
          <a:p>
            <a:r>
              <a:rPr lang="en-US" sz="2000" dirty="0"/>
              <a:t>Q1. Did my CRISPR experiment work?</a:t>
            </a:r>
          </a:p>
          <a:p>
            <a:endParaRPr lang="en-US" sz="2000" dirty="0"/>
          </a:p>
          <a:p>
            <a:r>
              <a:rPr lang="en-US" sz="2000" dirty="0"/>
              <a:t>Q2. What was the efficiency of the edit?</a:t>
            </a:r>
          </a:p>
          <a:p>
            <a:endParaRPr lang="en-US" sz="2000" dirty="0"/>
          </a:p>
          <a:p>
            <a:r>
              <a:rPr lang="en-US" sz="2000" dirty="0"/>
              <a:t>Q3. What </a:t>
            </a:r>
            <a:r>
              <a:rPr lang="en-US" sz="2000" b="1" dirty="0"/>
              <a:t>kind</a:t>
            </a:r>
            <a:r>
              <a:rPr lang="en-US" sz="2000" dirty="0"/>
              <a:t> of edits were made across the cell population? (insertions / deletions / mutations).</a:t>
            </a:r>
          </a:p>
        </p:txBody>
      </p:sp>
      <p:sp>
        <p:nvSpPr>
          <p:cNvPr id="12" name="Title 1">
            <a:extLst>
              <a:ext uri="{FF2B5EF4-FFF2-40B4-BE49-F238E27FC236}">
                <a16:creationId xmlns:a16="http://schemas.microsoft.com/office/drawing/2014/main" id="{778C17A7-9978-00A3-8A02-EF5D9D466E2C}"/>
              </a:ext>
            </a:extLst>
          </p:cNvPr>
          <p:cNvSpPr txBox="1">
            <a:spLocks/>
          </p:cNvSpPr>
          <p:nvPr/>
        </p:nvSpPr>
        <p:spPr>
          <a:xfrm>
            <a:off x="6800851" y="779857"/>
            <a:ext cx="491251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rgbClr val="143C61"/>
                </a:solidFill>
              </a:rPr>
              <a:t>What questions can it answer?</a:t>
            </a:r>
          </a:p>
        </p:txBody>
      </p:sp>
    </p:spTree>
    <p:extLst>
      <p:ext uri="{BB962C8B-B14F-4D97-AF65-F5344CB8AC3E}">
        <p14:creationId xmlns:p14="http://schemas.microsoft.com/office/powerpoint/2010/main" val="2213247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6D7A6-1035-DE32-761E-5780FAE23F8B}"/>
              </a:ext>
            </a:extLst>
          </p:cNvPr>
          <p:cNvSpPr>
            <a:spLocks noGrp="1"/>
          </p:cNvSpPr>
          <p:nvPr>
            <p:ph type="title"/>
          </p:nvPr>
        </p:nvSpPr>
        <p:spPr/>
        <p:txBody>
          <a:bodyPr/>
          <a:lstStyle/>
          <a:p>
            <a:r>
              <a:rPr lang="en-US" b="1" dirty="0">
                <a:solidFill>
                  <a:srgbClr val="143C61"/>
                </a:solidFill>
              </a:rPr>
              <a:t>Developers of CRISPResso2</a:t>
            </a:r>
          </a:p>
        </p:txBody>
      </p:sp>
      <p:pic>
        <p:nvPicPr>
          <p:cNvPr id="1026" name="Picture 2" descr="LUCA._circle">
            <a:extLst>
              <a:ext uri="{FF2B5EF4-FFF2-40B4-BE49-F238E27FC236}">
                <a16:creationId xmlns:a16="http://schemas.microsoft.com/office/drawing/2014/main" id="{CD210DFD-2716-977C-06B5-2C726332E86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813275"/>
            <a:ext cx="3369604" cy="32314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494A0EC-8FA8-2EEB-C2CC-681824DABBFA}"/>
              </a:ext>
            </a:extLst>
          </p:cNvPr>
          <p:cNvSpPr txBox="1"/>
          <p:nvPr/>
        </p:nvSpPr>
        <p:spPr>
          <a:xfrm>
            <a:off x="838200" y="5167312"/>
            <a:ext cx="3525834" cy="1477328"/>
          </a:xfrm>
          <a:prstGeom prst="rect">
            <a:avLst/>
          </a:prstGeom>
          <a:noFill/>
        </p:spPr>
        <p:txBody>
          <a:bodyPr wrap="square" rtlCol="0">
            <a:spAutoFit/>
          </a:bodyPr>
          <a:lstStyle/>
          <a:p>
            <a:pPr algn="ctr"/>
            <a:r>
              <a:rPr lang="en-GB" b="1" i="0" u="none" strike="noStrike" dirty="0">
                <a:solidFill>
                  <a:srgbClr val="222222"/>
                </a:solidFill>
                <a:effectLst/>
                <a:latin typeface="Open Sans" panose="020B0606030504020204" pitchFamily="34" charset="0"/>
              </a:rPr>
              <a:t>Luca </a:t>
            </a:r>
            <a:r>
              <a:rPr lang="en-GB" b="1" i="0" u="none" strike="noStrike" dirty="0" err="1">
                <a:solidFill>
                  <a:srgbClr val="222222"/>
                </a:solidFill>
                <a:effectLst/>
                <a:latin typeface="Open Sans" panose="020B0606030504020204" pitchFamily="34" charset="0"/>
              </a:rPr>
              <a:t>Pinello</a:t>
            </a:r>
            <a:endParaRPr lang="en-GB" b="1" dirty="0">
              <a:solidFill>
                <a:srgbClr val="222222"/>
              </a:solidFill>
              <a:latin typeface="Open Sans" panose="020B0606030504020204" pitchFamily="34" charset="0"/>
            </a:endParaRPr>
          </a:p>
          <a:p>
            <a:pPr algn="ctr"/>
            <a:r>
              <a:rPr lang="en-GB" b="1" i="0" u="none" strike="noStrike" dirty="0">
                <a:solidFill>
                  <a:srgbClr val="222222"/>
                </a:solidFill>
                <a:effectLst/>
                <a:latin typeface="Open Sans" panose="020B0606030504020204" pitchFamily="34" charset="0"/>
              </a:rPr>
              <a:t> Ph.D., Associate Professor</a:t>
            </a:r>
          </a:p>
          <a:p>
            <a:pPr algn="ctr"/>
            <a:r>
              <a:rPr lang="en-GB" b="1" dirty="0">
                <a:solidFill>
                  <a:srgbClr val="222222"/>
                </a:solidFill>
                <a:latin typeface="Open Sans" panose="020B0606030504020204" pitchFamily="34" charset="0"/>
              </a:rPr>
              <a:t>Massachusetts General Hospital and HMS</a:t>
            </a:r>
            <a:endParaRPr lang="en-GB" b="1" i="0" u="none" strike="noStrike" dirty="0">
              <a:solidFill>
                <a:srgbClr val="222222"/>
              </a:solidFill>
              <a:effectLst/>
              <a:latin typeface="Open Sans" panose="020B0606030504020204" pitchFamily="34" charset="0"/>
            </a:endParaRPr>
          </a:p>
          <a:p>
            <a:pPr algn="ctr"/>
            <a:r>
              <a:rPr lang="en-US" dirty="0"/>
              <a:t>(</a:t>
            </a:r>
            <a:r>
              <a:rPr lang="en-US" dirty="0" err="1"/>
              <a:t>CRISPResso</a:t>
            </a:r>
            <a:r>
              <a:rPr lang="en-US" dirty="0"/>
              <a:t>)</a:t>
            </a:r>
          </a:p>
        </p:txBody>
      </p:sp>
      <p:pic>
        <p:nvPicPr>
          <p:cNvPr id="1028" name="Picture 4" descr="Kendell Clement portrait">
            <a:extLst>
              <a:ext uri="{FF2B5EF4-FFF2-40B4-BE49-F238E27FC236}">
                <a16:creationId xmlns:a16="http://schemas.microsoft.com/office/drawing/2014/main" id="{03AA880C-F0BC-110D-0486-F9E8F32557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6773" y="1813274"/>
            <a:ext cx="3924867" cy="323145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7D10904-FE7C-A35F-3445-57B3C94EAF05}"/>
              </a:ext>
            </a:extLst>
          </p:cNvPr>
          <p:cNvSpPr txBox="1"/>
          <p:nvPr/>
        </p:nvSpPr>
        <p:spPr>
          <a:xfrm>
            <a:off x="7046289" y="5167311"/>
            <a:ext cx="3525834" cy="1477328"/>
          </a:xfrm>
          <a:prstGeom prst="rect">
            <a:avLst/>
          </a:prstGeom>
          <a:noFill/>
        </p:spPr>
        <p:txBody>
          <a:bodyPr wrap="square" rtlCol="0">
            <a:spAutoFit/>
          </a:bodyPr>
          <a:lstStyle/>
          <a:p>
            <a:pPr algn="ctr"/>
            <a:r>
              <a:rPr lang="en-GB" b="1" i="0" u="none" strike="noStrike" dirty="0">
                <a:solidFill>
                  <a:srgbClr val="222222"/>
                </a:solidFill>
                <a:effectLst/>
                <a:latin typeface="Open Sans" panose="020B0606030504020204" pitchFamily="34" charset="0"/>
              </a:rPr>
              <a:t>Kendell Clement</a:t>
            </a:r>
          </a:p>
          <a:p>
            <a:pPr algn="ctr"/>
            <a:r>
              <a:rPr lang="en-GB" b="1" i="0" dirty="0">
                <a:solidFill>
                  <a:srgbClr val="333333"/>
                </a:solidFill>
                <a:effectLst/>
                <a:latin typeface="Open Sans" panose="020B0606030504020204" pitchFamily="34" charset="0"/>
              </a:rPr>
              <a:t>Assistant Professor</a:t>
            </a:r>
            <a:r>
              <a:rPr lang="en-GB" b="0" i="0" dirty="0">
                <a:solidFill>
                  <a:srgbClr val="333333"/>
                </a:solidFill>
                <a:effectLst/>
                <a:latin typeface="Open Sans" panose="020B0606030504020204" pitchFamily="34" charset="0"/>
              </a:rPr>
              <a:t>,</a:t>
            </a:r>
          </a:p>
          <a:p>
            <a:pPr algn="ctr"/>
            <a:r>
              <a:rPr lang="en-GB" b="0" i="0" dirty="0">
                <a:solidFill>
                  <a:srgbClr val="333333"/>
                </a:solidFill>
                <a:effectLst/>
                <a:latin typeface="Open Sans" panose="020B0606030504020204" pitchFamily="34" charset="0"/>
              </a:rPr>
              <a:t>Biomedical Informatics</a:t>
            </a:r>
            <a:endParaRPr lang="en-GB" b="1" i="0" u="none" strike="noStrike" dirty="0">
              <a:solidFill>
                <a:srgbClr val="222222"/>
              </a:solidFill>
              <a:effectLst/>
              <a:latin typeface="Open Sans" panose="020B0606030504020204" pitchFamily="34" charset="0"/>
            </a:endParaRPr>
          </a:p>
          <a:p>
            <a:pPr algn="ctr"/>
            <a:r>
              <a:rPr lang="en-GB" dirty="0">
                <a:solidFill>
                  <a:srgbClr val="333333"/>
                </a:solidFill>
                <a:latin typeface="Open Sans" panose="020B0606030504020204" pitchFamily="34" charset="0"/>
              </a:rPr>
              <a:t>University of Utah,</a:t>
            </a:r>
          </a:p>
          <a:p>
            <a:pPr algn="ctr"/>
            <a:r>
              <a:rPr lang="en-US" dirty="0"/>
              <a:t>(CRISPResso2)</a:t>
            </a:r>
          </a:p>
        </p:txBody>
      </p:sp>
    </p:spTree>
    <p:extLst>
      <p:ext uri="{BB962C8B-B14F-4D97-AF65-F5344CB8AC3E}">
        <p14:creationId xmlns:p14="http://schemas.microsoft.com/office/powerpoint/2010/main" val="37343862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6-well | No. 0 Coverslip | 20 mm Glass Diameter | Uncoated • MatTek Life  Sciences">
            <a:extLst>
              <a:ext uri="{FF2B5EF4-FFF2-40B4-BE49-F238E27FC236}">
                <a16:creationId xmlns:a16="http://schemas.microsoft.com/office/drawing/2014/main" id="{AFA67CEB-A601-AF3A-773D-958B5E15BD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9632" y="1249574"/>
            <a:ext cx="2743200" cy="2743200"/>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descr="Arrow: Straight with solid fill">
            <a:extLst>
              <a:ext uri="{FF2B5EF4-FFF2-40B4-BE49-F238E27FC236}">
                <a16:creationId xmlns:a16="http://schemas.microsoft.com/office/drawing/2014/main" id="{B1631948-2FF9-C7D1-C65B-AFFAE9F8DA0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3958589" y="2284995"/>
            <a:ext cx="1095375" cy="461665"/>
          </a:xfrm>
          <a:prstGeom prst="rect">
            <a:avLst/>
          </a:prstGeom>
        </p:spPr>
      </p:pic>
      <p:pic>
        <p:nvPicPr>
          <p:cNvPr id="7" name="Picture 4" descr="Ordering the MiSeq System">
            <a:extLst>
              <a:ext uri="{FF2B5EF4-FFF2-40B4-BE49-F238E27FC236}">
                <a16:creationId xmlns:a16="http://schemas.microsoft.com/office/drawing/2014/main" id="{81E43BA7-2784-9B7B-5F9E-57A35738432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40152" y="1568160"/>
            <a:ext cx="2172570" cy="1738056"/>
          </a:xfrm>
          <a:prstGeom prst="rect">
            <a:avLst/>
          </a:prstGeom>
          <a:noFill/>
          <a:extLst>
            <a:ext uri="{909E8E84-426E-40DD-AFC4-6F175D3DCCD1}">
              <a14:hiddenFill xmlns:a14="http://schemas.microsoft.com/office/drawing/2010/main">
                <a:solidFill>
                  <a:srgbClr val="FFFFFF"/>
                </a:solidFill>
              </a14:hiddenFill>
            </a:ext>
          </a:extLst>
        </p:spPr>
      </p:pic>
      <p:pic>
        <p:nvPicPr>
          <p:cNvPr id="8" name="Graphic 7" descr="Arrow: Straight with solid fill">
            <a:extLst>
              <a:ext uri="{FF2B5EF4-FFF2-40B4-BE49-F238E27FC236}">
                <a16:creationId xmlns:a16="http://schemas.microsoft.com/office/drawing/2014/main" id="{692AEA4E-A26F-73C0-1621-6C31C17C05B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200000">
            <a:off x="10210197" y="3316100"/>
            <a:ext cx="626031" cy="492542"/>
          </a:xfrm>
          <a:prstGeom prst="rect">
            <a:avLst/>
          </a:prstGeom>
        </p:spPr>
      </p:pic>
      <p:pic>
        <p:nvPicPr>
          <p:cNvPr id="9" name="Picture 8" descr="FASTQ format">
            <a:extLst>
              <a:ext uri="{FF2B5EF4-FFF2-40B4-BE49-F238E27FC236}">
                <a16:creationId xmlns:a16="http://schemas.microsoft.com/office/drawing/2014/main" id="{1A42CABA-FCE3-22A3-E7C1-F59FAFBA7A9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40152" y="4041275"/>
            <a:ext cx="3166120" cy="189457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AA5E6A85-9724-82EE-96C1-926B0352A418}"/>
              </a:ext>
            </a:extLst>
          </p:cNvPr>
          <p:cNvSpPr txBox="1"/>
          <p:nvPr/>
        </p:nvSpPr>
        <p:spPr>
          <a:xfrm>
            <a:off x="5427873" y="1214458"/>
            <a:ext cx="2013243" cy="369332"/>
          </a:xfrm>
          <a:prstGeom prst="rect">
            <a:avLst/>
          </a:prstGeom>
          <a:noFill/>
        </p:spPr>
        <p:txBody>
          <a:bodyPr wrap="none" rtlCol="0">
            <a:spAutoFit/>
          </a:bodyPr>
          <a:lstStyle/>
          <a:p>
            <a:r>
              <a:rPr lang="en-US" b="1">
                <a:solidFill>
                  <a:srgbClr val="002060"/>
                </a:solidFill>
              </a:rPr>
              <a:t>2. DNA Extraction</a:t>
            </a:r>
          </a:p>
        </p:txBody>
      </p:sp>
      <p:sp>
        <p:nvSpPr>
          <p:cNvPr id="11" name="TextBox 10">
            <a:extLst>
              <a:ext uri="{FF2B5EF4-FFF2-40B4-BE49-F238E27FC236}">
                <a16:creationId xmlns:a16="http://schemas.microsoft.com/office/drawing/2014/main" id="{9623ED58-E417-4A05-9D03-D79DE04A731D}"/>
              </a:ext>
            </a:extLst>
          </p:cNvPr>
          <p:cNvSpPr txBox="1"/>
          <p:nvPr/>
        </p:nvSpPr>
        <p:spPr>
          <a:xfrm>
            <a:off x="2168201" y="1029020"/>
            <a:ext cx="2743200" cy="646331"/>
          </a:xfrm>
          <a:prstGeom prst="rect">
            <a:avLst/>
          </a:prstGeom>
          <a:noFill/>
        </p:spPr>
        <p:txBody>
          <a:bodyPr wrap="square" rtlCol="0">
            <a:spAutoFit/>
          </a:bodyPr>
          <a:lstStyle/>
          <a:p>
            <a:r>
              <a:rPr lang="en-US" b="1" dirty="0">
                <a:solidFill>
                  <a:srgbClr val="143C61"/>
                </a:solidFill>
              </a:rPr>
              <a:t>1. CRISPR mediated transfection</a:t>
            </a:r>
          </a:p>
        </p:txBody>
      </p:sp>
      <p:sp>
        <p:nvSpPr>
          <p:cNvPr id="12" name="TextBox 11">
            <a:extLst>
              <a:ext uri="{FF2B5EF4-FFF2-40B4-BE49-F238E27FC236}">
                <a16:creationId xmlns:a16="http://schemas.microsoft.com/office/drawing/2014/main" id="{DFCF0D5F-8FEC-EEF5-F3CC-F211E8AE8D58}"/>
              </a:ext>
            </a:extLst>
          </p:cNvPr>
          <p:cNvSpPr txBox="1"/>
          <p:nvPr/>
        </p:nvSpPr>
        <p:spPr>
          <a:xfrm>
            <a:off x="9175966" y="6034133"/>
            <a:ext cx="2272673" cy="369332"/>
          </a:xfrm>
          <a:prstGeom prst="rect">
            <a:avLst/>
          </a:prstGeom>
          <a:noFill/>
        </p:spPr>
        <p:txBody>
          <a:bodyPr wrap="none" rtlCol="0">
            <a:spAutoFit/>
          </a:bodyPr>
          <a:lstStyle/>
          <a:p>
            <a:r>
              <a:rPr lang="en-US" b="1" dirty="0">
                <a:solidFill>
                  <a:srgbClr val="002060"/>
                </a:solidFill>
              </a:rPr>
              <a:t>4. .</a:t>
            </a:r>
            <a:r>
              <a:rPr lang="en-US" b="1" dirty="0" err="1">
                <a:solidFill>
                  <a:srgbClr val="002060"/>
                </a:solidFill>
              </a:rPr>
              <a:t>fastq</a:t>
            </a:r>
            <a:r>
              <a:rPr lang="en-US" b="1" dirty="0">
                <a:solidFill>
                  <a:srgbClr val="002060"/>
                </a:solidFill>
              </a:rPr>
              <a:t> format files</a:t>
            </a:r>
          </a:p>
        </p:txBody>
      </p:sp>
      <p:sp>
        <p:nvSpPr>
          <p:cNvPr id="15" name="TextBox 14">
            <a:extLst>
              <a:ext uri="{FF2B5EF4-FFF2-40B4-BE49-F238E27FC236}">
                <a16:creationId xmlns:a16="http://schemas.microsoft.com/office/drawing/2014/main" id="{F14B5899-E7BF-EB3D-8C3C-874B1E0507D4}"/>
              </a:ext>
            </a:extLst>
          </p:cNvPr>
          <p:cNvSpPr txBox="1"/>
          <p:nvPr/>
        </p:nvSpPr>
        <p:spPr>
          <a:xfrm>
            <a:off x="8652200" y="1214458"/>
            <a:ext cx="3302571" cy="369332"/>
          </a:xfrm>
          <a:prstGeom prst="rect">
            <a:avLst/>
          </a:prstGeom>
          <a:noFill/>
        </p:spPr>
        <p:txBody>
          <a:bodyPr wrap="none" rtlCol="0">
            <a:spAutoFit/>
          </a:bodyPr>
          <a:lstStyle/>
          <a:p>
            <a:r>
              <a:rPr lang="en-US" b="1" dirty="0">
                <a:solidFill>
                  <a:srgbClr val="002060"/>
                </a:solidFill>
              </a:rPr>
              <a:t>3. Sequencing (e.g. </a:t>
            </a:r>
            <a:r>
              <a:rPr lang="en-US" b="1" dirty="0" err="1">
                <a:solidFill>
                  <a:srgbClr val="002060"/>
                </a:solidFill>
              </a:rPr>
              <a:t>Ampliseq</a:t>
            </a:r>
            <a:r>
              <a:rPr lang="en-US" b="1" dirty="0">
                <a:solidFill>
                  <a:srgbClr val="002060"/>
                </a:solidFill>
              </a:rPr>
              <a:t>)</a:t>
            </a:r>
          </a:p>
        </p:txBody>
      </p:sp>
      <p:grpSp>
        <p:nvGrpSpPr>
          <p:cNvPr id="21" name="Group 20">
            <a:extLst>
              <a:ext uri="{FF2B5EF4-FFF2-40B4-BE49-F238E27FC236}">
                <a16:creationId xmlns:a16="http://schemas.microsoft.com/office/drawing/2014/main" id="{7151DCA9-C276-3CDB-7370-624E0AE76593}"/>
              </a:ext>
            </a:extLst>
          </p:cNvPr>
          <p:cNvGrpSpPr/>
          <p:nvPr/>
        </p:nvGrpSpPr>
        <p:grpSpPr>
          <a:xfrm>
            <a:off x="5332985" y="2095270"/>
            <a:ext cx="2242525" cy="817000"/>
            <a:chOff x="5127102" y="3553905"/>
            <a:chExt cx="2830030" cy="1031040"/>
          </a:xfrm>
          <a:effectLst>
            <a:outerShdw blurRad="50800" dist="38100" dir="2700000" algn="tl" rotWithShape="0">
              <a:prstClr val="black">
                <a:alpha val="40000"/>
              </a:prstClr>
            </a:outerShdw>
          </a:effectLst>
        </p:grpSpPr>
        <p:pic>
          <p:nvPicPr>
            <p:cNvPr id="2050" name="Picture 2" descr="Eppendorf™ PCR Clean Colorless Safe-Lock Centrifuge Tubes">
              <a:extLst>
                <a:ext uri="{FF2B5EF4-FFF2-40B4-BE49-F238E27FC236}">
                  <a16:creationId xmlns:a16="http://schemas.microsoft.com/office/drawing/2014/main" id="{7E9895C2-9685-ECD2-5168-F561AE7C6A9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5127102" y="3553905"/>
              <a:ext cx="509553" cy="103104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Eppendorf™ PCR Clean Colorless Safe-Lock Centrifuge Tubes">
              <a:extLst>
                <a:ext uri="{FF2B5EF4-FFF2-40B4-BE49-F238E27FC236}">
                  <a16:creationId xmlns:a16="http://schemas.microsoft.com/office/drawing/2014/main" id="{7B4D1D83-38C8-2A35-64FF-42C5067B3FA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5586447" y="3553905"/>
              <a:ext cx="509553" cy="103104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Eppendorf™ PCR Clean Colorless Safe-Lock Centrifuge Tubes">
              <a:extLst>
                <a:ext uri="{FF2B5EF4-FFF2-40B4-BE49-F238E27FC236}">
                  <a16:creationId xmlns:a16="http://schemas.microsoft.com/office/drawing/2014/main" id="{0C8074CA-34D8-5B0B-1CE6-CD46E6272E1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6055422" y="3553905"/>
              <a:ext cx="509553" cy="103104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Eppendorf™ PCR Clean Colorless Safe-Lock Centrifuge Tubes">
              <a:extLst>
                <a:ext uri="{FF2B5EF4-FFF2-40B4-BE49-F238E27FC236}">
                  <a16:creationId xmlns:a16="http://schemas.microsoft.com/office/drawing/2014/main" id="{191EC3C1-DC17-200D-BC79-E9526CC8256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6514767" y="3553905"/>
              <a:ext cx="509553" cy="103104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Eppendorf™ PCR Clean Colorless Safe-Lock Centrifuge Tubes">
              <a:extLst>
                <a:ext uri="{FF2B5EF4-FFF2-40B4-BE49-F238E27FC236}">
                  <a16:creationId xmlns:a16="http://schemas.microsoft.com/office/drawing/2014/main" id="{ACA12A11-422A-6CF5-57EF-960003A1BED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6988234" y="3553905"/>
              <a:ext cx="509553" cy="103104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Eppendorf™ PCR Clean Colorless Safe-Lock Centrifuge Tubes">
              <a:extLst>
                <a:ext uri="{FF2B5EF4-FFF2-40B4-BE49-F238E27FC236}">
                  <a16:creationId xmlns:a16="http://schemas.microsoft.com/office/drawing/2014/main" id="{5242BBDC-7C1B-A0E7-BE86-C81E9A95A6D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H="1">
              <a:off x="7447579" y="3553905"/>
              <a:ext cx="509553" cy="1031040"/>
            </a:xfrm>
            <a:prstGeom prst="rect">
              <a:avLst/>
            </a:prstGeom>
            <a:noFill/>
            <a:extLst>
              <a:ext uri="{909E8E84-426E-40DD-AFC4-6F175D3DCCD1}">
                <a14:hiddenFill xmlns:a14="http://schemas.microsoft.com/office/drawing/2010/main">
                  <a:solidFill>
                    <a:srgbClr val="FFFFFF"/>
                  </a:solidFill>
                </a14:hiddenFill>
              </a:ext>
            </a:extLst>
          </p:spPr>
        </p:pic>
      </p:grpSp>
      <p:pic>
        <p:nvPicPr>
          <p:cNvPr id="2052" name="Picture 4">
            <a:extLst>
              <a:ext uri="{FF2B5EF4-FFF2-40B4-BE49-F238E27FC236}">
                <a16:creationId xmlns:a16="http://schemas.microsoft.com/office/drawing/2014/main" id="{8EBAB3EA-DD2E-7626-0E5E-EF06A1C3132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861123" y="3491224"/>
            <a:ext cx="2073684" cy="2206188"/>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F2A1DA65-66DB-21C9-F14E-ACA9A340565C}"/>
              </a:ext>
            </a:extLst>
          </p:cNvPr>
          <p:cNvSpPr txBox="1"/>
          <p:nvPr/>
        </p:nvSpPr>
        <p:spPr>
          <a:xfrm>
            <a:off x="4535823" y="6070314"/>
            <a:ext cx="3388748" cy="369332"/>
          </a:xfrm>
          <a:prstGeom prst="rect">
            <a:avLst/>
          </a:prstGeom>
          <a:noFill/>
        </p:spPr>
        <p:txBody>
          <a:bodyPr wrap="none" rtlCol="0">
            <a:spAutoFit/>
          </a:bodyPr>
          <a:lstStyle/>
          <a:p>
            <a:r>
              <a:rPr lang="en-US" b="1" dirty="0">
                <a:solidFill>
                  <a:srgbClr val="002060"/>
                </a:solidFill>
              </a:rPr>
              <a:t>5. Analysis using CRISPResso2</a:t>
            </a:r>
          </a:p>
        </p:txBody>
      </p:sp>
      <p:pic>
        <p:nvPicPr>
          <p:cNvPr id="2054" name="Picture 6">
            <a:extLst>
              <a:ext uri="{FF2B5EF4-FFF2-40B4-BE49-F238E27FC236}">
                <a16:creationId xmlns:a16="http://schemas.microsoft.com/office/drawing/2014/main" id="{2ED12570-70B1-97CD-A900-D6479154D77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29927" y="3816053"/>
            <a:ext cx="2694088" cy="2080526"/>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E9781C64-EC44-7704-CC99-91B0318AFB48}"/>
              </a:ext>
            </a:extLst>
          </p:cNvPr>
          <p:cNvSpPr txBox="1"/>
          <p:nvPr/>
        </p:nvSpPr>
        <p:spPr>
          <a:xfrm>
            <a:off x="402434" y="6071302"/>
            <a:ext cx="2869503" cy="369332"/>
          </a:xfrm>
          <a:prstGeom prst="rect">
            <a:avLst/>
          </a:prstGeom>
          <a:noFill/>
        </p:spPr>
        <p:txBody>
          <a:bodyPr wrap="none" rtlCol="0">
            <a:spAutoFit/>
          </a:bodyPr>
          <a:lstStyle/>
          <a:p>
            <a:r>
              <a:rPr lang="en-US" b="1" dirty="0">
                <a:solidFill>
                  <a:srgbClr val="002060"/>
                </a:solidFill>
              </a:rPr>
              <a:t>6. Reports &amp; </a:t>
            </a:r>
            <a:r>
              <a:rPr lang="en-US" b="1" dirty="0" err="1">
                <a:solidFill>
                  <a:srgbClr val="002060"/>
                </a:solidFill>
              </a:rPr>
              <a:t>Visualisation</a:t>
            </a:r>
            <a:endParaRPr lang="en-US" b="1" dirty="0">
              <a:solidFill>
                <a:srgbClr val="002060"/>
              </a:solidFill>
            </a:endParaRPr>
          </a:p>
        </p:txBody>
      </p:sp>
      <p:sp>
        <p:nvSpPr>
          <p:cNvPr id="2" name="TextBox 1">
            <a:extLst>
              <a:ext uri="{FF2B5EF4-FFF2-40B4-BE49-F238E27FC236}">
                <a16:creationId xmlns:a16="http://schemas.microsoft.com/office/drawing/2014/main" id="{3C4D4951-635B-B1D9-FC3E-3A2AB1DB4AFD}"/>
              </a:ext>
            </a:extLst>
          </p:cNvPr>
          <p:cNvSpPr txBox="1"/>
          <p:nvPr/>
        </p:nvSpPr>
        <p:spPr>
          <a:xfrm>
            <a:off x="867676" y="155004"/>
            <a:ext cx="9166127" cy="523220"/>
          </a:xfrm>
          <a:prstGeom prst="rect">
            <a:avLst/>
          </a:prstGeom>
          <a:noFill/>
        </p:spPr>
        <p:txBody>
          <a:bodyPr wrap="square" rtlCol="0">
            <a:spAutoFit/>
          </a:bodyPr>
          <a:lstStyle/>
          <a:p>
            <a:r>
              <a:rPr lang="en-US" sz="2800" b="1" dirty="0">
                <a:solidFill>
                  <a:srgbClr val="143C61"/>
                </a:solidFill>
              </a:rPr>
              <a:t>Where does CRISPResso2 fit into the CRISPR workflow?</a:t>
            </a:r>
          </a:p>
        </p:txBody>
      </p:sp>
      <p:pic>
        <p:nvPicPr>
          <p:cNvPr id="3" name="Picture 2">
            <a:extLst>
              <a:ext uri="{FF2B5EF4-FFF2-40B4-BE49-F238E27FC236}">
                <a16:creationId xmlns:a16="http://schemas.microsoft.com/office/drawing/2014/main" id="{B30912F3-8A52-9C5F-514D-7EE6D6206001}"/>
              </a:ext>
            </a:extLst>
          </p:cNvPr>
          <p:cNvPicPr>
            <a:picLocks noChangeAspect="1"/>
          </p:cNvPicPr>
          <p:nvPr/>
        </p:nvPicPr>
        <p:blipFill>
          <a:blip r:embed="rId10"/>
          <a:stretch>
            <a:fillRect/>
          </a:stretch>
        </p:blipFill>
        <p:spPr>
          <a:xfrm>
            <a:off x="-289634" y="841911"/>
            <a:ext cx="2650080" cy="1855056"/>
          </a:xfrm>
          <a:prstGeom prst="rect">
            <a:avLst/>
          </a:prstGeom>
        </p:spPr>
      </p:pic>
      <p:pic>
        <p:nvPicPr>
          <p:cNvPr id="14" name="Graphic 13" descr="Arrow: Straight with solid fill">
            <a:extLst>
              <a:ext uri="{FF2B5EF4-FFF2-40B4-BE49-F238E27FC236}">
                <a16:creationId xmlns:a16="http://schemas.microsoft.com/office/drawing/2014/main" id="{5FB5C4BD-97D3-E983-6B88-6B0828CD0CB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733858" y="2243495"/>
            <a:ext cx="1095375" cy="461665"/>
          </a:xfrm>
          <a:prstGeom prst="rect">
            <a:avLst/>
          </a:prstGeom>
        </p:spPr>
      </p:pic>
      <p:pic>
        <p:nvPicPr>
          <p:cNvPr id="26" name="Graphic 25" descr="Arrow: Straight with solid fill">
            <a:extLst>
              <a:ext uri="{FF2B5EF4-FFF2-40B4-BE49-F238E27FC236}">
                <a16:creationId xmlns:a16="http://schemas.microsoft.com/office/drawing/2014/main" id="{EB5784F6-4A98-D5EB-656E-47ADC022CE4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02832" y="4632426"/>
            <a:ext cx="1095375" cy="461665"/>
          </a:xfrm>
          <a:prstGeom prst="rect">
            <a:avLst/>
          </a:prstGeom>
        </p:spPr>
      </p:pic>
      <p:pic>
        <p:nvPicPr>
          <p:cNvPr id="27" name="Graphic 26" descr="Arrow: Straight with solid fill">
            <a:extLst>
              <a:ext uri="{FF2B5EF4-FFF2-40B4-BE49-F238E27FC236}">
                <a16:creationId xmlns:a16="http://schemas.microsoft.com/office/drawing/2014/main" id="{30BF8AC1-908B-81F2-7479-EABB00C4905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378101" y="4590926"/>
            <a:ext cx="1095375" cy="461665"/>
          </a:xfrm>
          <a:prstGeom prst="rect">
            <a:avLst/>
          </a:prstGeom>
        </p:spPr>
      </p:pic>
    </p:spTree>
    <p:extLst>
      <p:ext uri="{BB962C8B-B14F-4D97-AF65-F5344CB8AC3E}">
        <p14:creationId xmlns:p14="http://schemas.microsoft.com/office/powerpoint/2010/main" val="1729460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DE91E98-5558-5383-5A9B-B10F6C7CDE95}"/>
              </a:ext>
            </a:extLst>
          </p:cNvPr>
          <p:cNvSpPr txBox="1"/>
          <p:nvPr/>
        </p:nvSpPr>
        <p:spPr>
          <a:xfrm>
            <a:off x="148889" y="13266"/>
            <a:ext cx="9568542" cy="646331"/>
          </a:xfrm>
          <a:prstGeom prst="rect">
            <a:avLst/>
          </a:prstGeom>
          <a:noFill/>
        </p:spPr>
        <p:txBody>
          <a:bodyPr wrap="square" rtlCol="0">
            <a:spAutoFit/>
          </a:bodyPr>
          <a:lstStyle/>
          <a:p>
            <a:r>
              <a:rPr lang="en-US" sz="3600" b="1" dirty="0">
                <a:solidFill>
                  <a:srgbClr val="143C61"/>
                </a:solidFill>
              </a:rPr>
              <a:t>Processing of .</a:t>
            </a:r>
            <a:r>
              <a:rPr lang="en-US" sz="3600" b="1" dirty="0" err="1">
                <a:solidFill>
                  <a:srgbClr val="143C61"/>
                </a:solidFill>
              </a:rPr>
              <a:t>fastq</a:t>
            </a:r>
            <a:r>
              <a:rPr lang="en-US" sz="3600" b="1" dirty="0">
                <a:solidFill>
                  <a:srgbClr val="143C61"/>
                </a:solidFill>
              </a:rPr>
              <a:t> files by CRISPResso2</a:t>
            </a:r>
          </a:p>
        </p:txBody>
      </p:sp>
      <p:pic>
        <p:nvPicPr>
          <p:cNvPr id="5" name="Picture 4" descr="FASTQ format">
            <a:extLst>
              <a:ext uri="{FF2B5EF4-FFF2-40B4-BE49-F238E27FC236}">
                <a16:creationId xmlns:a16="http://schemas.microsoft.com/office/drawing/2014/main" id="{9E03A714-D3CD-2A09-97CA-3B2A58202C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9970" y="1114779"/>
            <a:ext cx="2632499" cy="157525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E8EAF65-52E9-D037-00C1-02A2E5A850E0}"/>
              </a:ext>
            </a:extLst>
          </p:cNvPr>
          <p:cNvSpPr txBox="1"/>
          <p:nvPr/>
        </p:nvSpPr>
        <p:spPr>
          <a:xfrm>
            <a:off x="459970" y="2803559"/>
            <a:ext cx="2722505" cy="369332"/>
          </a:xfrm>
          <a:prstGeom prst="rect">
            <a:avLst/>
          </a:prstGeom>
          <a:noFill/>
        </p:spPr>
        <p:txBody>
          <a:bodyPr wrap="square" rtlCol="0">
            <a:spAutoFit/>
          </a:bodyPr>
          <a:lstStyle/>
          <a:p>
            <a:r>
              <a:rPr lang="en-US" dirty="0"/>
              <a:t>Sequencing reads (.</a:t>
            </a:r>
            <a:r>
              <a:rPr lang="en-US" dirty="0" err="1"/>
              <a:t>fastq</a:t>
            </a:r>
            <a:r>
              <a:rPr lang="en-US" dirty="0"/>
              <a:t>)</a:t>
            </a:r>
          </a:p>
        </p:txBody>
      </p:sp>
      <p:sp>
        <p:nvSpPr>
          <p:cNvPr id="7" name="TextBox 6">
            <a:extLst>
              <a:ext uri="{FF2B5EF4-FFF2-40B4-BE49-F238E27FC236}">
                <a16:creationId xmlns:a16="http://schemas.microsoft.com/office/drawing/2014/main" id="{88F0BD83-5F95-F0A4-263D-9C02D405303F}"/>
              </a:ext>
            </a:extLst>
          </p:cNvPr>
          <p:cNvSpPr txBox="1"/>
          <p:nvPr/>
        </p:nvSpPr>
        <p:spPr>
          <a:xfrm>
            <a:off x="5207131" y="612636"/>
            <a:ext cx="2174056" cy="369332"/>
          </a:xfrm>
          <a:prstGeom prst="rect">
            <a:avLst/>
          </a:prstGeom>
          <a:noFill/>
        </p:spPr>
        <p:txBody>
          <a:bodyPr wrap="square" rtlCol="0">
            <a:spAutoFit/>
          </a:bodyPr>
          <a:lstStyle/>
          <a:p>
            <a:r>
              <a:rPr lang="en-US" b="1" dirty="0"/>
              <a:t>2. Alignment</a:t>
            </a:r>
          </a:p>
        </p:txBody>
      </p:sp>
      <p:cxnSp>
        <p:nvCxnSpPr>
          <p:cNvPr id="9" name="Straight Connector 8">
            <a:extLst>
              <a:ext uri="{FF2B5EF4-FFF2-40B4-BE49-F238E27FC236}">
                <a16:creationId xmlns:a16="http://schemas.microsoft.com/office/drawing/2014/main" id="{A10D2D54-8CCD-A384-6A6C-EEF32D5C4D92}"/>
              </a:ext>
            </a:extLst>
          </p:cNvPr>
          <p:cNvCxnSpPr/>
          <p:nvPr/>
        </p:nvCxnSpPr>
        <p:spPr>
          <a:xfrm>
            <a:off x="5235056" y="1898457"/>
            <a:ext cx="3967162" cy="0"/>
          </a:xfrm>
          <a:prstGeom prst="line">
            <a:avLst/>
          </a:prstGeom>
          <a:ln w="152400"/>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E72F452C-E822-ACE2-2B1D-357FF7C5E63C}"/>
              </a:ext>
            </a:extLst>
          </p:cNvPr>
          <p:cNvSpPr txBox="1"/>
          <p:nvPr/>
        </p:nvSpPr>
        <p:spPr>
          <a:xfrm>
            <a:off x="5301044" y="1938206"/>
            <a:ext cx="3967162" cy="369332"/>
          </a:xfrm>
          <a:prstGeom prst="rect">
            <a:avLst/>
          </a:prstGeom>
          <a:noFill/>
        </p:spPr>
        <p:txBody>
          <a:bodyPr wrap="square" rtlCol="0">
            <a:spAutoFit/>
          </a:bodyPr>
          <a:lstStyle/>
          <a:p>
            <a:r>
              <a:rPr lang="en-US" dirty="0">
                <a:latin typeface="Courier" pitchFamily="2" charset="0"/>
              </a:rPr>
              <a:t>ACGTACGTGAGCTGATCTGATCGATCT</a:t>
            </a:r>
          </a:p>
        </p:txBody>
      </p:sp>
      <p:sp>
        <p:nvSpPr>
          <p:cNvPr id="11" name="TextBox 10">
            <a:extLst>
              <a:ext uri="{FF2B5EF4-FFF2-40B4-BE49-F238E27FC236}">
                <a16:creationId xmlns:a16="http://schemas.microsoft.com/office/drawing/2014/main" id="{FDBE2763-1EA2-C9C1-EFC4-051EADC91AED}"/>
              </a:ext>
            </a:extLst>
          </p:cNvPr>
          <p:cNvSpPr txBox="1"/>
          <p:nvPr/>
        </p:nvSpPr>
        <p:spPr>
          <a:xfrm>
            <a:off x="9494939" y="1727288"/>
            <a:ext cx="2178269" cy="338554"/>
          </a:xfrm>
          <a:prstGeom prst="rect">
            <a:avLst/>
          </a:prstGeom>
          <a:noFill/>
        </p:spPr>
        <p:txBody>
          <a:bodyPr wrap="square" rtlCol="0">
            <a:spAutoFit/>
          </a:bodyPr>
          <a:lstStyle/>
          <a:p>
            <a:r>
              <a:rPr lang="en-US" sz="1600" dirty="0"/>
              <a:t>Reference amplicon</a:t>
            </a:r>
          </a:p>
        </p:txBody>
      </p:sp>
      <p:cxnSp>
        <p:nvCxnSpPr>
          <p:cNvPr id="15" name="Straight Connector 14">
            <a:extLst>
              <a:ext uri="{FF2B5EF4-FFF2-40B4-BE49-F238E27FC236}">
                <a16:creationId xmlns:a16="http://schemas.microsoft.com/office/drawing/2014/main" id="{25A18F6D-D7F7-68C0-4D04-4468ED86CDE2}"/>
              </a:ext>
            </a:extLst>
          </p:cNvPr>
          <p:cNvCxnSpPr/>
          <p:nvPr/>
        </p:nvCxnSpPr>
        <p:spPr>
          <a:xfrm>
            <a:off x="5235056" y="1534848"/>
            <a:ext cx="1837637" cy="0"/>
          </a:xfrm>
          <a:prstGeom prst="line">
            <a:avLst/>
          </a:prstGeom>
          <a:ln w="82550">
            <a:solidFill>
              <a:srgbClr val="FF0000"/>
            </a:solidFill>
          </a:ln>
          <a:effectLst/>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EB543DA0-5177-E21D-0421-A009D8631C01}"/>
              </a:ext>
            </a:extLst>
          </p:cNvPr>
          <p:cNvSpPr txBox="1"/>
          <p:nvPr/>
        </p:nvSpPr>
        <p:spPr>
          <a:xfrm>
            <a:off x="5301044" y="1509251"/>
            <a:ext cx="1949187" cy="369332"/>
          </a:xfrm>
          <a:prstGeom prst="rect">
            <a:avLst/>
          </a:prstGeom>
          <a:noFill/>
        </p:spPr>
        <p:txBody>
          <a:bodyPr wrap="square" rtlCol="0">
            <a:spAutoFit/>
          </a:bodyPr>
          <a:lstStyle/>
          <a:p>
            <a:r>
              <a:rPr lang="en-US" dirty="0">
                <a:latin typeface="Courier" pitchFamily="2" charset="0"/>
              </a:rPr>
              <a:t>ACGTACGTGAGC</a:t>
            </a:r>
          </a:p>
        </p:txBody>
      </p:sp>
      <p:sp>
        <p:nvSpPr>
          <p:cNvPr id="18" name="TextBox 17">
            <a:extLst>
              <a:ext uri="{FF2B5EF4-FFF2-40B4-BE49-F238E27FC236}">
                <a16:creationId xmlns:a16="http://schemas.microsoft.com/office/drawing/2014/main" id="{728B4BC8-3680-D7C3-FA1F-315739DCA26A}"/>
              </a:ext>
            </a:extLst>
          </p:cNvPr>
          <p:cNvSpPr txBox="1"/>
          <p:nvPr/>
        </p:nvSpPr>
        <p:spPr>
          <a:xfrm>
            <a:off x="5207131" y="1102553"/>
            <a:ext cx="1114068" cy="400110"/>
          </a:xfrm>
          <a:prstGeom prst="rect">
            <a:avLst/>
          </a:prstGeom>
          <a:noFill/>
        </p:spPr>
        <p:txBody>
          <a:bodyPr wrap="square" rtlCol="0">
            <a:spAutoFit/>
          </a:bodyPr>
          <a:lstStyle/>
          <a:p>
            <a:r>
              <a:rPr lang="en-US" sz="2000" b="1" dirty="0">
                <a:solidFill>
                  <a:srgbClr val="FF0000"/>
                </a:solidFill>
              </a:rPr>
              <a:t>sgRNA</a:t>
            </a:r>
          </a:p>
        </p:txBody>
      </p:sp>
      <p:sp>
        <p:nvSpPr>
          <p:cNvPr id="19" name="Rectangle 18">
            <a:extLst>
              <a:ext uri="{FF2B5EF4-FFF2-40B4-BE49-F238E27FC236}">
                <a16:creationId xmlns:a16="http://schemas.microsoft.com/office/drawing/2014/main" id="{82CE6F37-75AD-8170-0DD4-979E1D739CD7}"/>
              </a:ext>
            </a:extLst>
          </p:cNvPr>
          <p:cNvSpPr/>
          <p:nvPr/>
        </p:nvSpPr>
        <p:spPr>
          <a:xfrm>
            <a:off x="6504200" y="1401276"/>
            <a:ext cx="1601623" cy="2087579"/>
          </a:xfrm>
          <a:prstGeom prst="rect">
            <a:avLst/>
          </a:prstGeom>
          <a:noFill/>
          <a:ln w="25400">
            <a:solidFill>
              <a:schemeClr val="accent5">
                <a:lumMod val="50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a:extLst>
              <a:ext uri="{FF2B5EF4-FFF2-40B4-BE49-F238E27FC236}">
                <a16:creationId xmlns:a16="http://schemas.microsoft.com/office/drawing/2014/main" id="{B140C0FB-4F28-E905-0C92-5133FBB9C6A6}"/>
              </a:ext>
            </a:extLst>
          </p:cNvPr>
          <p:cNvCxnSpPr/>
          <p:nvPr/>
        </p:nvCxnSpPr>
        <p:spPr>
          <a:xfrm>
            <a:off x="5301044" y="2520627"/>
            <a:ext cx="1601967" cy="0"/>
          </a:xfrm>
          <a:prstGeom prst="line">
            <a:avLst/>
          </a:prstGeom>
          <a:ln w="136525"/>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B68DF117-51A6-A776-562D-A26D5227C2F9}"/>
              </a:ext>
            </a:extLst>
          </p:cNvPr>
          <p:cNvCxnSpPr/>
          <p:nvPr/>
        </p:nvCxnSpPr>
        <p:spPr>
          <a:xfrm>
            <a:off x="7600251" y="2520627"/>
            <a:ext cx="1601967" cy="0"/>
          </a:xfrm>
          <a:prstGeom prst="line">
            <a:avLst/>
          </a:prstGeom>
          <a:ln w="136525"/>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495F6D9D-203A-42CD-B893-E24BAE16F417}"/>
              </a:ext>
            </a:extLst>
          </p:cNvPr>
          <p:cNvSpPr txBox="1"/>
          <p:nvPr/>
        </p:nvSpPr>
        <p:spPr>
          <a:xfrm>
            <a:off x="5301044" y="2541546"/>
            <a:ext cx="1751263" cy="369332"/>
          </a:xfrm>
          <a:prstGeom prst="rect">
            <a:avLst/>
          </a:prstGeom>
          <a:noFill/>
        </p:spPr>
        <p:txBody>
          <a:bodyPr wrap="square" rtlCol="0">
            <a:spAutoFit/>
          </a:bodyPr>
          <a:lstStyle/>
          <a:p>
            <a:r>
              <a:rPr lang="en-US" dirty="0">
                <a:latin typeface="Courier" pitchFamily="2" charset="0"/>
              </a:rPr>
              <a:t>ACGTACGTGAG</a:t>
            </a:r>
          </a:p>
        </p:txBody>
      </p:sp>
      <p:sp>
        <p:nvSpPr>
          <p:cNvPr id="26" name="TextBox 25">
            <a:extLst>
              <a:ext uri="{FF2B5EF4-FFF2-40B4-BE49-F238E27FC236}">
                <a16:creationId xmlns:a16="http://schemas.microsoft.com/office/drawing/2014/main" id="{41A31EB1-D180-AC8F-52F6-E4BCE44FEEAA}"/>
              </a:ext>
            </a:extLst>
          </p:cNvPr>
          <p:cNvSpPr txBox="1"/>
          <p:nvPr/>
        </p:nvSpPr>
        <p:spPr>
          <a:xfrm>
            <a:off x="7382494" y="2548952"/>
            <a:ext cx="1903783" cy="369332"/>
          </a:xfrm>
          <a:prstGeom prst="rect">
            <a:avLst/>
          </a:prstGeom>
          <a:noFill/>
        </p:spPr>
        <p:txBody>
          <a:bodyPr wrap="square" rtlCol="0">
            <a:spAutoFit/>
          </a:bodyPr>
          <a:lstStyle/>
          <a:p>
            <a:r>
              <a:rPr lang="en-US" dirty="0">
                <a:latin typeface="Courier" pitchFamily="2" charset="0"/>
              </a:rPr>
              <a:t> CTGATCGATCT</a:t>
            </a:r>
          </a:p>
        </p:txBody>
      </p:sp>
      <p:sp>
        <p:nvSpPr>
          <p:cNvPr id="27" name="TextBox 26">
            <a:extLst>
              <a:ext uri="{FF2B5EF4-FFF2-40B4-BE49-F238E27FC236}">
                <a16:creationId xmlns:a16="http://schemas.microsoft.com/office/drawing/2014/main" id="{CE6F81E9-412D-6999-9F36-9DE3426A33FC}"/>
              </a:ext>
            </a:extLst>
          </p:cNvPr>
          <p:cNvSpPr txBox="1"/>
          <p:nvPr/>
        </p:nvSpPr>
        <p:spPr>
          <a:xfrm>
            <a:off x="9494939" y="2348869"/>
            <a:ext cx="2367170" cy="338554"/>
          </a:xfrm>
          <a:prstGeom prst="rect">
            <a:avLst/>
          </a:prstGeom>
          <a:noFill/>
        </p:spPr>
        <p:txBody>
          <a:bodyPr wrap="square" rtlCol="0">
            <a:spAutoFit/>
          </a:bodyPr>
          <a:lstStyle/>
          <a:p>
            <a:r>
              <a:rPr lang="en-US" sz="1600" dirty="0"/>
              <a:t>Aligned sequence</a:t>
            </a:r>
          </a:p>
        </p:txBody>
      </p:sp>
      <p:sp>
        <p:nvSpPr>
          <p:cNvPr id="32" name="TextBox 31">
            <a:extLst>
              <a:ext uri="{FF2B5EF4-FFF2-40B4-BE49-F238E27FC236}">
                <a16:creationId xmlns:a16="http://schemas.microsoft.com/office/drawing/2014/main" id="{B716CE6D-A546-0D29-4896-A53BCB53F788}"/>
              </a:ext>
            </a:extLst>
          </p:cNvPr>
          <p:cNvSpPr txBox="1"/>
          <p:nvPr/>
        </p:nvSpPr>
        <p:spPr>
          <a:xfrm>
            <a:off x="8280218" y="3194116"/>
            <a:ext cx="2445369" cy="338554"/>
          </a:xfrm>
          <a:prstGeom prst="rect">
            <a:avLst/>
          </a:prstGeom>
          <a:noFill/>
        </p:spPr>
        <p:txBody>
          <a:bodyPr wrap="square" rtlCol="0">
            <a:spAutoFit/>
          </a:bodyPr>
          <a:lstStyle/>
          <a:p>
            <a:r>
              <a:rPr lang="en-US" sz="1600" dirty="0"/>
              <a:t>Quantification window</a:t>
            </a:r>
          </a:p>
        </p:txBody>
      </p:sp>
      <p:sp>
        <p:nvSpPr>
          <p:cNvPr id="34" name="TextBox 33">
            <a:extLst>
              <a:ext uri="{FF2B5EF4-FFF2-40B4-BE49-F238E27FC236}">
                <a16:creationId xmlns:a16="http://schemas.microsoft.com/office/drawing/2014/main" id="{4B76C0A3-82E7-72B0-CAED-7CBF05B53250}"/>
              </a:ext>
            </a:extLst>
          </p:cNvPr>
          <p:cNvSpPr txBox="1"/>
          <p:nvPr/>
        </p:nvSpPr>
        <p:spPr>
          <a:xfrm>
            <a:off x="5242920" y="3762478"/>
            <a:ext cx="2816111" cy="923330"/>
          </a:xfrm>
          <a:prstGeom prst="rect">
            <a:avLst/>
          </a:prstGeom>
          <a:noFill/>
        </p:spPr>
        <p:txBody>
          <a:bodyPr wrap="square" rtlCol="0">
            <a:spAutoFit/>
          </a:bodyPr>
          <a:lstStyle/>
          <a:p>
            <a:r>
              <a:rPr lang="en-US" b="1" dirty="0"/>
              <a:t>3. Are edits present within the quantification window?</a:t>
            </a:r>
          </a:p>
        </p:txBody>
      </p:sp>
      <p:pic>
        <p:nvPicPr>
          <p:cNvPr id="38" name="Graphic 37" descr="Line arrow: Clockwise curve outline">
            <a:extLst>
              <a:ext uri="{FF2B5EF4-FFF2-40B4-BE49-F238E27FC236}">
                <a16:creationId xmlns:a16="http://schemas.microsoft.com/office/drawing/2014/main" id="{37D5C20C-6C8E-E10A-0C18-4A0941D02E4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7175663" flipV="1">
            <a:off x="6374213" y="5493247"/>
            <a:ext cx="914400" cy="868598"/>
          </a:xfrm>
          <a:prstGeom prst="rect">
            <a:avLst/>
          </a:prstGeom>
        </p:spPr>
      </p:pic>
      <p:sp>
        <p:nvSpPr>
          <p:cNvPr id="39" name="TextBox 38">
            <a:extLst>
              <a:ext uri="{FF2B5EF4-FFF2-40B4-BE49-F238E27FC236}">
                <a16:creationId xmlns:a16="http://schemas.microsoft.com/office/drawing/2014/main" id="{738EDDB4-C8ED-B569-84B2-E2A225028540}"/>
              </a:ext>
            </a:extLst>
          </p:cNvPr>
          <p:cNvSpPr txBox="1"/>
          <p:nvPr/>
        </p:nvSpPr>
        <p:spPr>
          <a:xfrm>
            <a:off x="6189143" y="5062486"/>
            <a:ext cx="630113" cy="369332"/>
          </a:xfrm>
          <a:prstGeom prst="rect">
            <a:avLst/>
          </a:prstGeom>
          <a:noFill/>
          <a:ln>
            <a:solidFill>
              <a:schemeClr val="accent5">
                <a:lumMod val="50000"/>
              </a:schemeClr>
            </a:solidFill>
          </a:ln>
        </p:spPr>
        <p:txBody>
          <a:bodyPr wrap="square" rtlCol="0">
            <a:spAutoFit/>
          </a:bodyPr>
          <a:lstStyle/>
          <a:p>
            <a:pPr algn="ctr"/>
            <a:r>
              <a:rPr lang="en-US" dirty="0"/>
              <a:t>NO</a:t>
            </a:r>
          </a:p>
        </p:txBody>
      </p:sp>
      <p:sp>
        <p:nvSpPr>
          <p:cNvPr id="40" name="TextBox 39">
            <a:extLst>
              <a:ext uri="{FF2B5EF4-FFF2-40B4-BE49-F238E27FC236}">
                <a16:creationId xmlns:a16="http://schemas.microsoft.com/office/drawing/2014/main" id="{4972A5FB-8351-2C78-0C64-6772EA4F1EF6}"/>
              </a:ext>
            </a:extLst>
          </p:cNvPr>
          <p:cNvSpPr txBox="1"/>
          <p:nvPr/>
        </p:nvSpPr>
        <p:spPr>
          <a:xfrm>
            <a:off x="7142132" y="5927546"/>
            <a:ext cx="1103379" cy="646331"/>
          </a:xfrm>
          <a:prstGeom prst="rect">
            <a:avLst/>
          </a:prstGeom>
          <a:noFill/>
        </p:spPr>
        <p:txBody>
          <a:bodyPr wrap="square" rtlCol="0">
            <a:spAutoFit/>
          </a:bodyPr>
          <a:lstStyle/>
          <a:p>
            <a:r>
              <a:rPr lang="en-US" dirty="0"/>
              <a:t>Read not</a:t>
            </a:r>
          </a:p>
          <a:p>
            <a:r>
              <a:rPr lang="en-US" dirty="0"/>
              <a:t>modified</a:t>
            </a:r>
          </a:p>
        </p:txBody>
      </p:sp>
      <p:pic>
        <p:nvPicPr>
          <p:cNvPr id="41" name="Graphic 40" descr="Line arrow: Clockwise curve outline">
            <a:extLst>
              <a:ext uri="{FF2B5EF4-FFF2-40B4-BE49-F238E27FC236}">
                <a16:creationId xmlns:a16="http://schemas.microsoft.com/office/drawing/2014/main" id="{BAA5D25E-6F76-9A44-ECB8-A2B9BB18AB9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9031277">
            <a:off x="8784555" y="4187930"/>
            <a:ext cx="914400" cy="947003"/>
          </a:xfrm>
          <a:prstGeom prst="rect">
            <a:avLst/>
          </a:prstGeom>
        </p:spPr>
      </p:pic>
      <p:sp>
        <p:nvSpPr>
          <p:cNvPr id="42" name="TextBox 41">
            <a:extLst>
              <a:ext uri="{FF2B5EF4-FFF2-40B4-BE49-F238E27FC236}">
                <a16:creationId xmlns:a16="http://schemas.microsoft.com/office/drawing/2014/main" id="{617A54D2-61BA-8AAF-D583-FAA9CC476003}"/>
              </a:ext>
            </a:extLst>
          </p:cNvPr>
          <p:cNvSpPr txBox="1"/>
          <p:nvPr/>
        </p:nvSpPr>
        <p:spPr>
          <a:xfrm>
            <a:off x="8034288" y="4333253"/>
            <a:ext cx="630113" cy="369332"/>
          </a:xfrm>
          <a:prstGeom prst="rect">
            <a:avLst/>
          </a:prstGeom>
          <a:noFill/>
          <a:ln>
            <a:solidFill>
              <a:schemeClr val="accent5">
                <a:lumMod val="50000"/>
              </a:schemeClr>
            </a:solidFill>
          </a:ln>
        </p:spPr>
        <p:txBody>
          <a:bodyPr wrap="square" rtlCol="0">
            <a:spAutoFit/>
          </a:bodyPr>
          <a:lstStyle/>
          <a:p>
            <a:pPr algn="ctr"/>
            <a:r>
              <a:rPr lang="en-US" dirty="0"/>
              <a:t>YES</a:t>
            </a:r>
          </a:p>
        </p:txBody>
      </p:sp>
      <p:sp>
        <p:nvSpPr>
          <p:cNvPr id="43" name="TextBox 42">
            <a:extLst>
              <a:ext uri="{FF2B5EF4-FFF2-40B4-BE49-F238E27FC236}">
                <a16:creationId xmlns:a16="http://schemas.microsoft.com/office/drawing/2014/main" id="{4BF096D3-C377-9E90-720F-B47BB733E8FF}"/>
              </a:ext>
            </a:extLst>
          </p:cNvPr>
          <p:cNvSpPr txBox="1"/>
          <p:nvPr/>
        </p:nvSpPr>
        <p:spPr>
          <a:xfrm>
            <a:off x="9165742" y="4975456"/>
            <a:ext cx="1103379" cy="646331"/>
          </a:xfrm>
          <a:prstGeom prst="rect">
            <a:avLst/>
          </a:prstGeom>
          <a:noFill/>
        </p:spPr>
        <p:txBody>
          <a:bodyPr wrap="square" rtlCol="0">
            <a:spAutoFit/>
          </a:bodyPr>
          <a:lstStyle/>
          <a:p>
            <a:r>
              <a:rPr lang="en-US" dirty="0"/>
              <a:t>Read is</a:t>
            </a:r>
          </a:p>
          <a:p>
            <a:r>
              <a:rPr lang="en-US" dirty="0"/>
              <a:t>modified</a:t>
            </a:r>
          </a:p>
        </p:txBody>
      </p:sp>
      <p:sp>
        <p:nvSpPr>
          <p:cNvPr id="44" name="TextBox 43">
            <a:extLst>
              <a:ext uri="{FF2B5EF4-FFF2-40B4-BE49-F238E27FC236}">
                <a16:creationId xmlns:a16="http://schemas.microsoft.com/office/drawing/2014/main" id="{3127482C-E705-B821-3EE6-41A24564784C}"/>
              </a:ext>
            </a:extLst>
          </p:cNvPr>
          <p:cNvSpPr txBox="1"/>
          <p:nvPr/>
        </p:nvSpPr>
        <p:spPr>
          <a:xfrm>
            <a:off x="416260" y="3720594"/>
            <a:ext cx="3426397" cy="369332"/>
          </a:xfrm>
          <a:prstGeom prst="rect">
            <a:avLst/>
          </a:prstGeom>
          <a:noFill/>
        </p:spPr>
        <p:txBody>
          <a:bodyPr wrap="square" rtlCol="0">
            <a:spAutoFit/>
          </a:bodyPr>
          <a:lstStyle/>
          <a:p>
            <a:r>
              <a:rPr lang="en-US" b="1" dirty="0"/>
              <a:t>4. Summary of Editing</a:t>
            </a:r>
          </a:p>
        </p:txBody>
      </p:sp>
      <p:pic>
        <p:nvPicPr>
          <p:cNvPr id="47" name="Picture 6">
            <a:extLst>
              <a:ext uri="{FF2B5EF4-FFF2-40B4-BE49-F238E27FC236}">
                <a16:creationId xmlns:a16="http://schemas.microsoft.com/office/drawing/2014/main" id="{9B2B95E4-A505-0054-13A6-C43384A893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7466" y="4317765"/>
            <a:ext cx="2885191" cy="222810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F6DA20D-26FB-B9A2-96EC-7B80DE7C74F9}"/>
              </a:ext>
            </a:extLst>
          </p:cNvPr>
          <p:cNvSpPr txBox="1"/>
          <p:nvPr/>
        </p:nvSpPr>
        <p:spPr>
          <a:xfrm>
            <a:off x="512216" y="631925"/>
            <a:ext cx="2174056" cy="369332"/>
          </a:xfrm>
          <a:prstGeom prst="rect">
            <a:avLst/>
          </a:prstGeom>
          <a:noFill/>
        </p:spPr>
        <p:txBody>
          <a:bodyPr wrap="square" rtlCol="0">
            <a:spAutoFit/>
          </a:bodyPr>
          <a:lstStyle/>
          <a:p>
            <a:r>
              <a:rPr lang="en-US" b="1" dirty="0"/>
              <a:t>1. Data</a:t>
            </a:r>
          </a:p>
        </p:txBody>
      </p:sp>
    </p:spTree>
    <p:extLst>
      <p:ext uri="{BB962C8B-B14F-4D97-AF65-F5344CB8AC3E}">
        <p14:creationId xmlns:p14="http://schemas.microsoft.com/office/powerpoint/2010/main" val="2086945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B75C9-48E5-415F-1E5C-548A6364D166}"/>
              </a:ext>
            </a:extLst>
          </p:cNvPr>
          <p:cNvSpPr>
            <a:spLocks noGrp="1"/>
          </p:cNvSpPr>
          <p:nvPr>
            <p:ph type="title"/>
          </p:nvPr>
        </p:nvSpPr>
        <p:spPr>
          <a:xfrm>
            <a:off x="2862417" y="-57110"/>
            <a:ext cx="6619875" cy="1325563"/>
          </a:xfrm>
        </p:spPr>
        <p:txBody>
          <a:bodyPr/>
          <a:lstStyle/>
          <a:p>
            <a:r>
              <a:rPr lang="en-US" dirty="0">
                <a:solidFill>
                  <a:srgbClr val="002060"/>
                </a:solidFill>
              </a:rPr>
              <a:t>Inputs to CRISPResso2</a:t>
            </a:r>
          </a:p>
        </p:txBody>
      </p:sp>
      <p:pic>
        <p:nvPicPr>
          <p:cNvPr id="4" name="Picture 4">
            <a:extLst>
              <a:ext uri="{FF2B5EF4-FFF2-40B4-BE49-F238E27FC236}">
                <a16:creationId xmlns:a16="http://schemas.microsoft.com/office/drawing/2014/main" id="{4C027E7C-7E17-17C6-DB51-BD306C0874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05937" y="1727474"/>
            <a:ext cx="2350103" cy="250027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CEE4AC2-980F-F518-C900-9EFB848CD1FA}"/>
              </a:ext>
            </a:extLst>
          </p:cNvPr>
          <p:cNvSpPr txBox="1"/>
          <p:nvPr/>
        </p:nvSpPr>
        <p:spPr>
          <a:xfrm>
            <a:off x="9312898" y="4227744"/>
            <a:ext cx="2443142" cy="523220"/>
          </a:xfrm>
          <a:prstGeom prst="rect">
            <a:avLst/>
          </a:prstGeom>
          <a:noFill/>
        </p:spPr>
        <p:txBody>
          <a:bodyPr wrap="square">
            <a:spAutoFit/>
          </a:bodyPr>
          <a:lstStyle/>
          <a:p>
            <a:r>
              <a:rPr lang="en-US" sz="2800" dirty="0"/>
              <a:t>CRISPResso2</a:t>
            </a:r>
          </a:p>
        </p:txBody>
      </p:sp>
      <p:sp>
        <p:nvSpPr>
          <p:cNvPr id="3" name="TextBox 2">
            <a:extLst>
              <a:ext uri="{FF2B5EF4-FFF2-40B4-BE49-F238E27FC236}">
                <a16:creationId xmlns:a16="http://schemas.microsoft.com/office/drawing/2014/main" id="{E45BE96F-75D1-7E8D-580C-74D4F6EA1BA7}"/>
              </a:ext>
            </a:extLst>
          </p:cNvPr>
          <p:cNvSpPr txBox="1"/>
          <p:nvPr/>
        </p:nvSpPr>
        <p:spPr>
          <a:xfrm>
            <a:off x="341641" y="2239485"/>
            <a:ext cx="2006319" cy="430887"/>
          </a:xfrm>
          <a:prstGeom prst="rect">
            <a:avLst/>
          </a:prstGeom>
          <a:noFill/>
          <a:ln w="22225">
            <a:solidFill>
              <a:schemeClr val="accent1"/>
            </a:solidFill>
          </a:ln>
        </p:spPr>
        <p:txBody>
          <a:bodyPr wrap="square" rtlCol="0">
            <a:spAutoFit/>
          </a:bodyPr>
          <a:lstStyle/>
          <a:p>
            <a:r>
              <a:rPr lang="en-US" sz="2200" dirty="0"/>
              <a:t>Cas9</a:t>
            </a:r>
          </a:p>
        </p:txBody>
      </p:sp>
      <p:sp>
        <p:nvSpPr>
          <p:cNvPr id="5" name="TextBox 4">
            <a:extLst>
              <a:ext uri="{FF2B5EF4-FFF2-40B4-BE49-F238E27FC236}">
                <a16:creationId xmlns:a16="http://schemas.microsoft.com/office/drawing/2014/main" id="{92FA764D-50D3-4C36-1815-4152D57F5C24}"/>
              </a:ext>
            </a:extLst>
          </p:cNvPr>
          <p:cNvSpPr txBox="1"/>
          <p:nvPr/>
        </p:nvSpPr>
        <p:spPr>
          <a:xfrm>
            <a:off x="341640" y="3018171"/>
            <a:ext cx="2006320" cy="430887"/>
          </a:xfrm>
          <a:prstGeom prst="rect">
            <a:avLst/>
          </a:prstGeom>
          <a:noFill/>
          <a:ln>
            <a:solidFill>
              <a:schemeClr val="accent1"/>
            </a:solidFill>
          </a:ln>
        </p:spPr>
        <p:txBody>
          <a:bodyPr wrap="square" rtlCol="0">
            <a:spAutoFit/>
          </a:bodyPr>
          <a:lstStyle/>
          <a:p>
            <a:r>
              <a:rPr lang="en-US" sz="2200" dirty="0"/>
              <a:t>Cpf1</a:t>
            </a:r>
          </a:p>
        </p:txBody>
      </p:sp>
      <p:sp>
        <p:nvSpPr>
          <p:cNvPr id="7" name="TextBox 6">
            <a:extLst>
              <a:ext uri="{FF2B5EF4-FFF2-40B4-BE49-F238E27FC236}">
                <a16:creationId xmlns:a16="http://schemas.microsoft.com/office/drawing/2014/main" id="{5283BAC0-3098-D6B0-BB60-EF18EF1C7926}"/>
              </a:ext>
            </a:extLst>
          </p:cNvPr>
          <p:cNvSpPr txBox="1"/>
          <p:nvPr/>
        </p:nvSpPr>
        <p:spPr>
          <a:xfrm>
            <a:off x="341638" y="3796857"/>
            <a:ext cx="2006319" cy="430887"/>
          </a:xfrm>
          <a:prstGeom prst="rect">
            <a:avLst/>
          </a:prstGeom>
          <a:noFill/>
          <a:ln>
            <a:solidFill>
              <a:schemeClr val="accent1"/>
            </a:solidFill>
          </a:ln>
        </p:spPr>
        <p:txBody>
          <a:bodyPr wrap="square" rtlCol="0">
            <a:spAutoFit/>
          </a:bodyPr>
          <a:lstStyle/>
          <a:p>
            <a:r>
              <a:rPr lang="en-US" sz="2200" dirty="0"/>
              <a:t>Base editors</a:t>
            </a:r>
          </a:p>
        </p:txBody>
      </p:sp>
      <p:sp>
        <p:nvSpPr>
          <p:cNvPr id="9" name="TextBox 8">
            <a:extLst>
              <a:ext uri="{FF2B5EF4-FFF2-40B4-BE49-F238E27FC236}">
                <a16:creationId xmlns:a16="http://schemas.microsoft.com/office/drawing/2014/main" id="{C8C1891F-3F11-4DE0-DA21-C38EB2318790}"/>
              </a:ext>
            </a:extLst>
          </p:cNvPr>
          <p:cNvSpPr txBox="1"/>
          <p:nvPr/>
        </p:nvSpPr>
        <p:spPr>
          <a:xfrm>
            <a:off x="341634" y="4581233"/>
            <a:ext cx="2006319" cy="430887"/>
          </a:xfrm>
          <a:prstGeom prst="rect">
            <a:avLst/>
          </a:prstGeom>
          <a:noFill/>
          <a:ln>
            <a:solidFill>
              <a:schemeClr val="accent1"/>
            </a:solidFill>
          </a:ln>
        </p:spPr>
        <p:txBody>
          <a:bodyPr wrap="square" rtlCol="0">
            <a:spAutoFit/>
          </a:bodyPr>
          <a:lstStyle/>
          <a:p>
            <a:r>
              <a:rPr lang="en-US" sz="2200" dirty="0"/>
              <a:t>Prime editors</a:t>
            </a:r>
          </a:p>
        </p:txBody>
      </p:sp>
      <p:sp>
        <p:nvSpPr>
          <p:cNvPr id="10" name="TextBox 9">
            <a:extLst>
              <a:ext uri="{FF2B5EF4-FFF2-40B4-BE49-F238E27FC236}">
                <a16:creationId xmlns:a16="http://schemas.microsoft.com/office/drawing/2014/main" id="{79220DEA-55F3-DE4B-7800-E04E444A803D}"/>
              </a:ext>
            </a:extLst>
          </p:cNvPr>
          <p:cNvSpPr txBox="1"/>
          <p:nvPr/>
        </p:nvSpPr>
        <p:spPr>
          <a:xfrm>
            <a:off x="341634" y="5328266"/>
            <a:ext cx="2006320" cy="430887"/>
          </a:xfrm>
          <a:prstGeom prst="rect">
            <a:avLst/>
          </a:prstGeom>
          <a:noFill/>
          <a:ln>
            <a:solidFill>
              <a:schemeClr val="accent1"/>
            </a:solidFill>
          </a:ln>
        </p:spPr>
        <p:txBody>
          <a:bodyPr wrap="square" rtlCol="0">
            <a:spAutoFit/>
          </a:bodyPr>
          <a:lstStyle/>
          <a:p>
            <a:r>
              <a:rPr lang="en-US" sz="2200" dirty="0"/>
              <a:t>Custom</a:t>
            </a:r>
          </a:p>
        </p:txBody>
      </p:sp>
      <p:sp>
        <p:nvSpPr>
          <p:cNvPr id="11" name="TextBox 10">
            <a:extLst>
              <a:ext uri="{FF2B5EF4-FFF2-40B4-BE49-F238E27FC236}">
                <a16:creationId xmlns:a16="http://schemas.microsoft.com/office/drawing/2014/main" id="{39DD8EB8-EC8C-7B76-426A-FE50357B15E7}"/>
              </a:ext>
            </a:extLst>
          </p:cNvPr>
          <p:cNvSpPr txBox="1"/>
          <p:nvPr/>
        </p:nvSpPr>
        <p:spPr>
          <a:xfrm>
            <a:off x="341638" y="1398772"/>
            <a:ext cx="2520779" cy="461665"/>
          </a:xfrm>
          <a:prstGeom prst="rect">
            <a:avLst/>
          </a:prstGeom>
          <a:noFill/>
        </p:spPr>
        <p:txBody>
          <a:bodyPr wrap="square" rtlCol="0">
            <a:spAutoFit/>
          </a:bodyPr>
          <a:lstStyle/>
          <a:p>
            <a:r>
              <a:rPr lang="en-US" sz="2400" b="1" dirty="0"/>
              <a:t>Editing Type</a:t>
            </a:r>
          </a:p>
        </p:txBody>
      </p:sp>
      <p:sp>
        <p:nvSpPr>
          <p:cNvPr id="12" name="TextBox 11">
            <a:extLst>
              <a:ext uri="{FF2B5EF4-FFF2-40B4-BE49-F238E27FC236}">
                <a16:creationId xmlns:a16="http://schemas.microsoft.com/office/drawing/2014/main" id="{A849D07D-963F-8E0B-B528-5416FEC2662F}"/>
              </a:ext>
            </a:extLst>
          </p:cNvPr>
          <p:cNvSpPr txBox="1"/>
          <p:nvPr/>
        </p:nvSpPr>
        <p:spPr>
          <a:xfrm>
            <a:off x="3629346" y="1412480"/>
            <a:ext cx="1483373" cy="461665"/>
          </a:xfrm>
          <a:prstGeom prst="rect">
            <a:avLst/>
          </a:prstGeom>
          <a:noFill/>
        </p:spPr>
        <p:txBody>
          <a:bodyPr wrap="square" rtlCol="0">
            <a:spAutoFit/>
          </a:bodyPr>
          <a:lstStyle/>
          <a:p>
            <a:r>
              <a:rPr lang="en-US" sz="2400" b="1" dirty="0"/>
              <a:t>Data</a:t>
            </a:r>
          </a:p>
        </p:txBody>
      </p:sp>
      <p:pic>
        <p:nvPicPr>
          <p:cNvPr id="13" name="Picture 12" descr="FASTQ format">
            <a:extLst>
              <a:ext uri="{FF2B5EF4-FFF2-40B4-BE49-F238E27FC236}">
                <a16:creationId xmlns:a16="http://schemas.microsoft.com/office/drawing/2014/main" id="{D93D686B-6364-A2A0-150C-9CD5A5AABF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9346" y="1936414"/>
            <a:ext cx="2006319" cy="120055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FASTQ format">
            <a:extLst>
              <a:ext uri="{FF2B5EF4-FFF2-40B4-BE49-F238E27FC236}">
                <a16:creationId xmlns:a16="http://schemas.microsoft.com/office/drawing/2014/main" id="{41455FC3-F15D-6537-E60C-B87EB592F7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6003" y="1936413"/>
            <a:ext cx="2006319" cy="1200559"/>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A82437CE-5F9A-203B-851B-C8B37E781B78}"/>
              </a:ext>
            </a:extLst>
          </p:cNvPr>
          <p:cNvSpPr txBox="1"/>
          <p:nvPr/>
        </p:nvSpPr>
        <p:spPr>
          <a:xfrm>
            <a:off x="3708476" y="3229184"/>
            <a:ext cx="1561930" cy="400110"/>
          </a:xfrm>
          <a:prstGeom prst="rect">
            <a:avLst/>
          </a:prstGeom>
          <a:noFill/>
        </p:spPr>
        <p:txBody>
          <a:bodyPr wrap="square">
            <a:spAutoFit/>
          </a:bodyPr>
          <a:lstStyle/>
          <a:p>
            <a:r>
              <a:rPr lang="en-US" sz="2000" dirty="0" err="1"/>
              <a:t>Fastq</a:t>
            </a:r>
            <a:r>
              <a:rPr lang="en-US" sz="2000" dirty="0"/>
              <a:t> File 1</a:t>
            </a:r>
          </a:p>
        </p:txBody>
      </p:sp>
      <p:sp>
        <p:nvSpPr>
          <p:cNvPr id="16" name="TextBox 15">
            <a:extLst>
              <a:ext uri="{FF2B5EF4-FFF2-40B4-BE49-F238E27FC236}">
                <a16:creationId xmlns:a16="http://schemas.microsoft.com/office/drawing/2014/main" id="{38E305D1-56E8-AD48-EFA8-61C6912054D2}"/>
              </a:ext>
            </a:extLst>
          </p:cNvPr>
          <p:cNvSpPr txBox="1"/>
          <p:nvPr/>
        </p:nvSpPr>
        <p:spPr>
          <a:xfrm>
            <a:off x="5885619" y="3251150"/>
            <a:ext cx="1561930" cy="400110"/>
          </a:xfrm>
          <a:prstGeom prst="rect">
            <a:avLst/>
          </a:prstGeom>
          <a:noFill/>
        </p:spPr>
        <p:txBody>
          <a:bodyPr wrap="square">
            <a:spAutoFit/>
          </a:bodyPr>
          <a:lstStyle/>
          <a:p>
            <a:r>
              <a:rPr lang="en-US" sz="2000" dirty="0" err="1"/>
              <a:t>Fastq</a:t>
            </a:r>
            <a:r>
              <a:rPr lang="en-US" sz="2000" dirty="0"/>
              <a:t> File 2</a:t>
            </a:r>
          </a:p>
        </p:txBody>
      </p:sp>
      <p:sp>
        <p:nvSpPr>
          <p:cNvPr id="18" name="TextBox 17">
            <a:extLst>
              <a:ext uri="{FF2B5EF4-FFF2-40B4-BE49-F238E27FC236}">
                <a16:creationId xmlns:a16="http://schemas.microsoft.com/office/drawing/2014/main" id="{04F61586-5F75-DE57-F272-2050F5E615C8}"/>
              </a:ext>
            </a:extLst>
          </p:cNvPr>
          <p:cNvSpPr txBox="1"/>
          <p:nvPr/>
        </p:nvSpPr>
        <p:spPr>
          <a:xfrm>
            <a:off x="3331576" y="3926665"/>
            <a:ext cx="4974431" cy="738664"/>
          </a:xfrm>
          <a:prstGeom prst="rect">
            <a:avLst/>
          </a:prstGeom>
          <a:noFill/>
        </p:spPr>
        <p:txBody>
          <a:bodyPr wrap="square">
            <a:spAutoFit/>
          </a:bodyPr>
          <a:lstStyle/>
          <a:p>
            <a:r>
              <a:rPr lang="en-US" sz="1400" dirty="0">
                <a:latin typeface="Courier New" panose="02070309020205020404" pitchFamily="49" charset="0"/>
                <a:cs typeface="Courier New" panose="02070309020205020404" pitchFamily="49" charset="0"/>
              </a:rPr>
              <a:t>AATGTCCCCCAATGGGAAGTTCATCTGGCACTGCCCACAGGTGAGGAGGTCATGATCCCCTTCTGGAGCTCCCAACGGGCCGTGGTCTGGTTCATCATCTGTAAGAATGGCTTCAAGAGGCTCGGCTGTGGTT</a:t>
            </a:r>
          </a:p>
        </p:txBody>
      </p:sp>
      <p:sp>
        <p:nvSpPr>
          <p:cNvPr id="19" name="TextBox 18">
            <a:extLst>
              <a:ext uri="{FF2B5EF4-FFF2-40B4-BE49-F238E27FC236}">
                <a16:creationId xmlns:a16="http://schemas.microsoft.com/office/drawing/2014/main" id="{11234805-6E80-6D81-DDED-4A36FD4B6D49}"/>
              </a:ext>
            </a:extLst>
          </p:cNvPr>
          <p:cNvSpPr txBox="1"/>
          <p:nvPr/>
        </p:nvSpPr>
        <p:spPr>
          <a:xfrm>
            <a:off x="3708476" y="4729907"/>
            <a:ext cx="1561930" cy="400110"/>
          </a:xfrm>
          <a:prstGeom prst="rect">
            <a:avLst/>
          </a:prstGeom>
          <a:noFill/>
        </p:spPr>
        <p:txBody>
          <a:bodyPr wrap="square">
            <a:spAutoFit/>
          </a:bodyPr>
          <a:lstStyle/>
          <a:p>
            <a:r>
              <a:rPr lang="en-US" sz="2000" dirty="0"/>
              <a:t>Amplicon</a:t>
            </a:r>
          </a:p>
        </p:txBody>
      </p:sp>
      <p:sp>
        <p:nvSpPr>
          <p:cNvPr id="21" name="TextBox 20">
            <a:extLst>
              <a:ext uri="{FF2B5EF4-FFF2-40B4-BE49-F238E27FC236}">
                <a16:creationId xmlns:a16="http://schemas.microsoft.com/office/drawing/2014/main" id="{D0243D8D-FC50-31EF-243B-2B4F5EFAB802}"/>
              </a:ext>
            </a:extLst>
          </p:cNvPr>
          <p:cNvSpPr txBox="1"/>
          <p:nvPr/>
        </p:nvSpPr>
        <p:spPr>
          <a:xfrm>
            <a:off x="3331576" y="5288835"/>
            <a:ext cx="3214202" cy="307777"/>
          </a:xfrm>
          <a:prstGeom prst="rect">
            <a:avLst/>
          </a:prstGeom>
          <a:noFill/>
        </p:spPr>
        <p:txBody>
          <a:bodyPr wrap="square">
            <a:spAutoFit/>
          </a:bodyPr>
          <a:lstStyle/>
          <a:p>
            <a:r>
              <a:rPr lang="en-US" sz="1400" dirty="0">
                <a:latin typeface="Courier New" panose="02070309020205020404" pitchFamily="49" charset="0"/>
                <a:cs typeface="Courier New" panose="02070309020205020404" pitchFamily="49" charset="0"/>
              </a:rPr>
              <a:t>GTGCGGAGCCACTTCGAGCAGC</a:t>
            </a:r>
          </a:p>
        </p:txBody>
      </p:sp>
      <p:pic>
        <p:nvPicPr>
          <p:cNvPr id="22" name="Graphic 21" descr="Arrow: Straight with solid fill">
            <a:extLst>
              <a:ext uri="{FF2B5EF4-FFF2-40B4-BE49-F238E27FC236}">
                <a16:creationId xmlns:a16="http://schemas.microsoft.com/office/drawing/2014/main" id="{1C7F31AF-8A91-8951-792E-6FCFAD43620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8523476" y="3097900"/>
            <a:ext cx="1095375" cy="914400"/>
          </a:xfrm>
          <a:prstGeom prst="rect">
            <a:avLst/>
          </a:prstGeom>
        </p:spPr>
      </p:pic>
      <p:sp>
        <p:nvSpPr>
          <p:cNvPr id="23" name="TextBox 22">
            <a:extLst>
              <a:ext uri="{FF2B5EF4-FFF2-40B4-BE49-F238E27FC236}">
                <a16:creationId xmlns:a16="http://schemas.microsoft.com/office/drawing/2014/main" id="{8A0DACF3-032B-5576-2F56-E117C332E6A4}"/>
              </a:ext>
            </a:extLst>
          </p:cNvPr>
          <p:cNvSpPr txBox="1"/>
          <p:nvPr/>
        </p:nvSpPr>
        <p:spPr>
          <a:xfrm>
            <a:off x="3708476" y="5553468"/>
            <a:ext cx="1561930" cy="400110"/>
          </a:xfrm>
          <a:prstGeom prst="rect">
            <a:avLst/>
          </a:prstGeom>
          <a:noFill/>
        </p:spPr>
        <p:txBody>
          <a:bodyPr wrap="square">
            <a:spAutoFit/>
          </a:bodyPr>
          <a:lstStyle/>
          <a:p>
            <a:r>
              <a:rPr lang="en-US" sz="2000" dirty="0"/>
              <a:t>sgRNA</a:t>
            </a:r>
          </a:p>
        </p:txBody>
      </p:sp>
    </p:spTree>
    <p:extLst>
      <p:ext uri="{BB962C8B-B14F-4D97-AF65-F5344CB8AC3E}">
        <p14:creationId xmlns:p14="http://schemas.microsoft.com/office/powerpoint/2010/main" val="9205950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DB44B-5F5B-133D-400D-B757F58811C0}"/>
              </a:ext>
            </a:extLst>
          </p:cNvPr>
          <p:cNvSpPr>
            <a:spLocks noGrp="1"/>
          </p:cNvSpPr>
          <p:nvPr>
            <p:ph type="title"/>
          </p:nvPr>
        </p:nvSpPr>
        <p:spPr>
          <a:xfrm>
            <a:off x="838200" y="365126"/>
            <a:ext cx="10515600" cy="759510"/>
          </a:xfrm>
        </p:spPr>
        <p:txBody>
          <a:bodyPr/>
          <a:lstStyle/>
          <a:p>
            <a:r>
              <a:rPr lang="en-US" dirty="0">
                <a:solidFill>
                  <a:srgbClr val="002060"/>
                </a:solidFill>
              </a:rPr>
              <a:t>Outputs from CRISPResso2</a:t>
            </a:r>
          </a:p>
        </p:txBody>
      </p:sp>
      <p:pic>
        <p:nvPicPr>
          <p:cNvPr id="4" name="Picture 4">
            <a:extLst>
              <a:ext uri="{FF2B5EF4-FFF2-40B4-BE49-F238E27FC236}">
                <a16:creationId xmlns:a16="http://schemas.microsoft.com/office/drawing/2014/main" id="{E054DF4C-5BE3-8BF0-E352-62F95C3262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859" y="2059973"/>
            <a:ext cx="1858468" cy="197722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0A3FCC7-F461-846B-2353-BFBDDDBB1D2F}"/>
              </a:ext>
            </a:extLst>
          </p:cNvPr>
          <p:cNvSpPr txBox="1"/>
          <p:nvPr/>
        </p:nvSpPr>
        <p:spPr>
          <a:xfrm>
            <a:off x="114794" y="4188184"/>
            <a:ext cx="3142952" cy="646331"/>
          </a:xfrm>
          <a:prstGeom prst="rect">
            <a:avLst/>
          </a:prstGeom>
          <a:noFill/>
        </p:spPr>
        <p:txBody>
          <a:bodyPr wrap="square">
            <a:spAutoFit/>
          </a:bodyPr>
          <a:lstStyle/>
          <a:p>
            <a:r>
              <a:rPr lang="en-US" sz="3600" dirty="0"/>
              <a:t>CRISPResso2</a:t>
            </a:r>
          </a:p>
        </p:txBody>
      </p:sp>
      <p:pic>
        <p:nvPicPr>
          <p:cNvPr id="3" name="Graphic 2" descr="Arrow: Straight with solid fill">
            <a:extLst>
              <a:ext uri="{FF2B5EF4-FFF2-40B4-BE49-F238E27FC236}">
                <a16:creationId xmlns:a16="http://schemas.microsoft.com/office/drawing/2014/main" id="{88B82741-3C64-AD29-1B91-724F62815A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2287285" y="2971799"/>
            <a:ext cx="1095375" cy="914400"/>
          </a:xfrm>
          <a:prstGeom prst="rect">
            <a:avLst/>
          </a:prstGeom>
        </p:spPr>
      </p:pic>
      <p:pic>
        <p:nvPicPr>
          <p:cNvPr id="8" name="Picture 7">
            <a:extLst>
              <a:ext uri="{FF2B5EF4-FFF2-40B4-BE49-F238E27FC236}">
                <a16:creationId xmlns:a16="http://schemas.microsoft.com/office/drawing/2014/main" id="{720FB9A0-E0F7-6565-C45A-CE2189086AD1}"/>
              </a:ext>
            </a:extLst>
          </p:cNvPr>
          <p:cNvPicPr>
            <a:picLocks noChangeAspect="1"/>
          </p:cNvPicPr>
          <p:nvPr/>
        </p:nvPicPr>
        <p:blipFill>
          <a:blip r:embed="rId5"/>
          <a:stretch>
            <a:fillRect/>
          </a:stretch>
        </p:blipFill>
        <p:spPr>
          <a:xfrm>
            <a:off x="3429872" y="1589945"/>
            <a:ext cx="4141649" cy="3678107"/>
          </a:xfrm>
          <a:prstGeom prst="rect">
            <a:avLst/>
          </a:prstGeom>
        </p:spPr>
      </p:pic>
      <p:pic>
        <p:nvPicPr>
          <p:cNvPr id="9" name="Picture 8">
            <a:extLst>
              <a:ext uri="{FF2B5EF4-FFF2-40B4-BE49-F238E27FC236}">
                <a16:creationId xmlns:a16="http://schemas.microsoft.com/office/drawing/2014/main" id="{884A293E-F982-6DF2-DF7D-148076197CFA}"/>
              </a:ext>
            </a:extLst>
          </p:cNvPr>
          <p:cNvPicPr>
            <a:picLocks noChangeAspect="1"/>
          </p:cNvPicPr>
          <p:nvPr/>
        </p:nvPicPr>
        <p:blipFill>
          <a:blip r:embed="rId6"/>
          <a:stretch>
            <a:fillRect/>
          </a:stretch>
        </p:blipFill>
        <p:spPr>
          <a:xfrm>
            <a:off x="7412977" y="1887233"/>
            <a:ext cx="4553164" cy="3083529"/>
          </a:xfrm>
          <a:prstGeom prst="rect">
            <a:avLst/>
          </a:prstGeom>
        </p:spPr>
      </p:pic>
      <p:sp>
        <p:nvSpPr>
          <p:cNvPr id="10" name="TextBox 9">
            <a:extLst>
              <a:ext uri="{FF2B5EF4-FFF2-40B4-BE49-F238E27FC236}">
                <a16:creationId xmlns:a16="http://schemas.microsoft.com/office/drawing/2014/main" id="{733F3095-0FF6-8D1F-3802-697869C58044}"/>
              </a:ext>
            </a:extLst>
          </p:cNvPr>
          <p:cNvSpPr txBox="1"/>
          <p:nvPr/>
        </p:nvSpPr>
        <p:spPr>
          <a:xfrm>
            <a:off x="5117097" y="5333251"/>
            <a:ext cx="1957806" cy="707886"/>
          </a:xfrm>
          <a:prstGeom prst="rect">
            <a:avLst/>
          </a:prstGeom>
          <a:noFill/>
        </p:spPr>
        <p:txBody>
          <a:bodyPr wrap="square">
            <a:spAutoFit/>
          </a:bodyPr>
          <a:lstStyle/>
          <a:p>
            <a:r>
              <a:rPr lang="en-US" sz="2000" dirty="0"/>
              <a:t>Mapping Statistics</a:t>
            </a:r>
          </a:p>
        </p:txBody>
      </p:sp>
      <p:sp>
        <p:nvSpPr>
          <p:cNvPr id="11" name="TextBox 10">
            <a:extLst>
              <a:ext uri="{FF2B5EF4-FFF2-40B4-BE49-F238E27FC236}">
                <a16:creationId xmlns:a16="http://schemas.microsoft.com/office/drawing/2014/main" id="{F67DD9CB-340A-4917-8D5C-793184BB599F}"/>
              </a:ext>
            </a:extLst>
          </p:cNvPr>
          <p:cNvSpPr txBox="1"/>
          <p:nvPr/>
        </p:nvSpPr>
        <p:spPr>
          <a:xfrm>
            <a:off x="9076999" y="5268050"/>
            <a:ext cx="1957806" cy="707886"/>
          </a:xfrm>
          <a:prstGeom prst="rect">
            <a:avLst/>
          </a:prstGeom>
          <a:noFill/>
        </p:spPr>
        <p:txBody>
          <a:bodyPr wrap="square">
            <a:spAutoFit/>
          </a:bodyPr>
          <a:lstStyle/>
          <a:p>
            <a:r>
              <a:rPr lang="en-US" sz="2000" dirty="0"/>
              <a:t>Quantification</a:t>
            </a:r>
          </a:p>
          <a:p>
            <a:r>
              <a:rPr lang="en-US" sz="2000" dirty="0"/>
              <a:t>of Editing</a:t>
            </a:r>
          </a:p>
        </p:txBody>
      </p:sp>
    </p:spTree>
    <p:extLst>
      <p:ext uri="{BB962C8B-B14F-4D97-AF65-F5344CB8AC3E}">
        <p14:creationId xmlns:p14="http://schemas.microsoft.com/office/powerpoint/2010/main" val="1451024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71A3566-0F2A-593E-C253-9331CA842D83}"/>
              </a:ext>
            </a:extLst>
          </p:cNvPr>
          <p:cNvSpPr>
            <a:spLocks noGrp="1"/>
          </p:cNvSpPr>
          <p:nvPr>
            <p:ph type="title"/>
          </p:nvPr>
        </p:nvSpPr>
        <p:spPr>
          <a:xfrm>
            <a:off x="838200" y="365126"/>
            <a:ext cx="10515600" cy="759510"/>
          </a:xfrm>
        </p:spPr>
        <p:txBody>
          <a:bodyPr/>
          <a:lstStyle/>
          <a:p>
            <a:r>
              <a:rPr lang="en-US" dirty="0">
                <a:solidFill>
                  <a:srgbClr val="002060"/>
                </a:solidFill>
              </a:rPr>
              <a:t>Outputs from CRISPResso2</a:t>
            </a:r>
          </a:p>
        </p:txBody>
      </p:sp>
      <p:pic>
        <p:nvPicPr>
          <p:cNvPr id="5" name="Picture 4">
            <a:extLst>
              <a:ext uri="{FF2B5EF4-FFF2-40B4-BE49-F238E27FC236}">
                <a16:creationId xmlns:a16="http://schemas.microsoft.com/office/drawing/2014/main" id="{C7AC409D-69C0-58A1-79C0-1493EA87C9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6327" y="136026"/>
            <a:ext cx="1858468" cy="197722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4D3F8F3D-7A42-56C8-34CD-2F545742EA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205" y="2339105"/>
            <a:ext cx="11917590" cy="169763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0AA1EC7-C288-BCE3-6112-FD8C56FD825E}"/>
              </a:ext>
            </a:extLst>
          </p:cNvPr>
          <p:cNvSpPr txBox="1"/>
          <p:nvPr/>
        </p:nvSpPr>
        <p:spPr>
          <a:xfrm>
            <a:off x="3212892" y="4062600"/>
            <a:ext cx="5766216" cy="830997"/>
          </a:xfrm>
          <a:prstGeom prst="rect">
            <a:avLst/>
          </a:prstGeom>
          <a:noFill/>
        </p:spPr>
        <p:txBody>
          <a:bodyPr wrap="square">
            <a:spAutoFit/>
          </a:bodyPr>
          <a:lstStyle/>
          <a:p>
            <a:r>
              <a:rPr lang="en-US" sz="2400" dirty="0"/>
              <a:t>Distribution of nucleotides in the proximity of the sgRNA and cutting site</a:t>
            </a:r>
          </a:p>
        </p:txBody>
      </p:sp>
      <p:sp>
        <p:nvSpPr>
          <p:cNvPr id="11" name="TextBox 10">
            <a:extLst>
              <a:ext uri="{FF2B5EF4-FFF2-40B4-BE49-F238E27FC236}">
                <a16:creationId xmlns:a16="http://schemas.microsoft.com/office/drawing/2014/main" id="{E9251A04-DB09-E283-2C28-0733AFF02601}"/>
              </a:ext>
            </a:extLst>
          </p:cNvPr>
          <p:cNvSpPr txBox="1"/>
          <p:nvPr/>
        </p:nvSpPr>
        <p:spPr>
          <a:xfrm>
            <a:off x="7795339" y="1028949"/>
            <a:ext cx="1879759" cy="707886"/>
          </a:xfrm>
          <a:prstGeom prst="rect">
            <a:avLst/>
          </a:prstGeom>
          <a:noFill/>
        </p:spPr>
        <p:txBody>
          <a:bodyPr wrap="square" rtlCol="0">
            <a:spAutoFit/>
          </a:bodyPr>
          <a:lstStyle/>
          <a:p>
            <a:r>
              <a:rPr lang="en-US" sz="2000" b="1" dirty="0"/>
              <a:t>Quantification</a:t>
            </a:r>
          </a:p>
          <a:p>
            <a:r>
              <a:rPr lang="en-US" sz="2000" b="1" dirty="0"/>
              <a:t>Window</a:t>
            </a:r>
          </a:p>
        </p:txBody>
      </p:sp>
      <p:pic>
        <p:nvPicPr>
          <p:cNvPr id="12" name="Graphic 11" descr="Arrow Right outline">
            <a:extLst>
              <a:ext uri="{FF2B5EF4-FFF2-40B4-BE49-F238E27FC236}">
                <a16:creationId xmlns:a16="http://schemas.microsoft.com/office/drawing/2014/main" id="{C3D23E1E-16D7-174E-E475-7413E80570C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9603742">
            <a:off x="5174758" y="1481082"/>
            <a:ext cx="2772762" cy="1040582"/>
          </a:xfrm>
          <a:prstGeom prst="rect">
            <a:avLst/>
          </a:prstGeom>
        </p:spPr>
      </p:pic>
    </p:spTree>
    <p:extLst>
      <p:ext uri="{BB962C8B-B14F-4D97-AF65-F5344CB8AC3E}">
        <p14:creationId xmlns:p14="http://schemas.microsoft.com/office/powerpoint/2010/main" val="248603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D1CF4C-6F77-25CB-DA03-AF8C1516F6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6327" y="136026"/>
            <a:ext cx="1858468" cy="197722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739EDE04-16E8-4F5F-4EE5-5A828078EA96}"/>
              </a:ext>
            </a:extLst>
          </p:cNvPr>
          <p:cNvSpPr>
            <a:spLocks noGrp="1"/>
          </p:cNvSpPr>
          <p:nvPr>
            <p:ph type="title"/>
          </p:nvPr>
        </p:nvSpPr>
        <p:spPr>
          <a:xfrm>
            <a:off x="838200" y="365126"/>
            <a:ext cx="8050967" cy="759510"/>
          </a:xfrm>
        </p:spPr>
        <p:txBody>
          <a:bodyPr/>
          <a:lstStyle/>
          <a:p>
            <a:r>
              <a:rPr lang="en-US" dirty="0">
                <a:solidFill>
                  <a:srgbClr val="002060"/>
                </a:solidFill>
              </a:rPr>
              <a:t>Outputs from CRISPResso2</a:t>
            </a:r>
          </a:p>
        </p:txBody>
      </p:sp>
      <p:pic>
        <p:nvPicPr>
          <p:cNvPr id="6" name="Picture 5">
            <a:extLst>
              <a:ext uri="{FF2B5EF4-FFF2-40B4-BE49-F238E27FC236}">
                <a16:creationId xmlns:a16="http://schemas.microsoft.com/office/drawing/2014/main" id="{FA150032-0985-FCAE-D896-9FAAC95E13D9}"/>
              </a:ext>
            </a:extLst>
          </p:cNvPr>
          <p:cNvPicPr>
            <a:picLocks noChangeAspect="1"/>
          </p:cNvPicPr>
          <p:nvPr/>
        </p:nvPicPr>
        <p:blipFill>
          <a:blip r:embed="rId3"/>
          <a:stretch>
            <a:fillRect/>
          </a:stretch>
        </p:blipFill>
        <p:spPr>
          <a:xfrm>
            <a:off x="418832" y="1424340"/>
            <a:ext cx="5078364" cy="3937833"/>
          </a:xfrm>
          <a:prstGeom prst="rect">
            <a:avLst/>
          </a:prstGeom>
        </p:spPr>
      </p:pic>
      <p:sp>
        <p:nvSpPr>
          <p:cNvPr id="7" name="TextBox 6">
            <a:extLst>
              <a:ext uri="{FF2B5EF4-FFF2-40B4-BE49-F238E27FC236}">
                <a16:creationId xmlns:a16="http://schemas.microsoft.com/office/drawing/2014/main" id="{7DE2A04F-1518-4DE3-24B3-F3D0BAEB9FE8}"/>
              </a:ext>
            </a:extLst>
          </p:cNvPr>
          <p:cNvSpPr txBox="1"/>
          <p:nvPr/>
        </p:nvSpPr>
        <p:spPr>
          <a:xfrm>
            <a:off x="1474033" y="5661877"/>
            <a:ext cx="3817495" cy="707886"/>
          </a:xfrm>
          <a:prstGeom prst="rect">
            <a:avLst/>
          </a:prstGeom>
          <a:noFill/>
        </p:spPr>
        <p:txBody>
          <a:bodyPr wrap="square">
            <a:spAutoFit/>
          </a:bodyPr>
          <a:lstStyle/>
          <a:p>
            <a:r>
              <a:rPr lang="en-US" sz="2000" dirty="0"/>
              <a:t>Distribution alleles with and without indels</a:t>
            </a:r>
          </a:p>
        </p:txBody>
      </p:sp>
      <p:pic>
        <p:nvPicPr>
          <p:cNvPr id="8" name="Picture 7">
            <a:extLst>
              <a:ext uri="{FF2B5EF4-FFF2-40B4-BE49-F238E27FC236}">
                <a16:creationId xmlns:a16="http://schemas.microsoft.com/office/drawing/2014/main" id="{8A2E5EC3-8192-5B27-71D8-DB95C9F8801C}"/>
              </a:ext>
            </a:extLst>
          </p:cNvPr>
          <p:cNvPicPr>
            <a:picLocks noChangeAspect="1"/>
          </p:cNvPicPr>
          <p:nvPr/>
        </p:nvPicPr>
        <p:blipFill>
          <a:blip r:embed="rId4"/>
          <a:stretch>
            <a:fillRect/>
          </a:stretch>
        </p:blipFill>
        <p:spPr>
          <a:xfrm>
            <a:off x="5562154" y="1302530"/>
            <a:ext cx="4940772" cy="4252939"/>
          </a:xfrm>
          <a:prstGeom prst="rect">
            <a:avLst/>
          </a:prstGeom>
        </p:spPr>
      </p:pic>
      <p:sp>
        <p:nvSpPr>
          <p:cNvPr id="9" name="TextBox 8">
            <a:extLst>
              <a:ext uri="{FF2B5EF4-FFF2-40B4-BE49-F238E27FC236}">
                <a16:creationId xmlns:a16="http://schemas.microsoft.com/office/drawing/2014/main" id="{397D69DA-14E5-DFF3-FD93-71C2FC052DB4}"/>
              </a:ext>
            </a:extLst>
          </p:cNvPr>
          <p:cNvSpPr txBox="1"/>
          <p:nvPr/>
        </p:nvSpPr>
        <p:spPr>
          <a:xfrm>
            <a:off x="5601985" y="5555469"/>
            <a:ext cx="6574364" cy="1015663"/>
          </a:xfrm>
          <a:prstGeom prst="rect">
            <a:avLst/>
          </a:prstGeom>
          <a:noFill/>
        </p:spPr>
        <p:txBody>
          <a:bodyPr wrap="square">
            <a:spAutoFit/>
          </a:bodyPr>
          <a:lstStyle/>
          <a:p>
            <a:r>
              <a:rPr lang="en-GB" sz="2000" b="0" i="0" dirty="0">
                <a:solidFill>
                  <a:srgbClr val="212529"/>
                </a:solidFill>
                <a:effectLst/>
              </a:rPr>
              <a:t>Frequency of insertions, deletions, and substitutions across the amplicon, including modifications outside of the quantification window.</a:t>
            </a:r>
            <a:endParaRPr lang="en-US" sz="2000" dirty="0"/>
          </a:p>
        </p:txBody>
      </p:sp>
    </p:spTree>
    <p:extLst>
      <p:ext uri="{BB962C8B-B14F-4D97-AF65-F5344CB8AC3E}">
        <p14:creationId xmlns:p14="http://schemas.microsoft.com/office/powerpoint/2010/main" val="13422837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21731</TotalTime>
  <Words>1039</Words>
  <Application>Microsoft Macintosh PowerPoint</Application>
  <PresentationFormat>Widescreen</PresentationFormat>
  <Paragraphs>161</Paragraphs>
  <Slides>18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Aptos</vt:lpstr>
      <vt:lpstr>Aptos Display</vt:lpstr>
      <vt:lpstr>Arial</vt:lpstr>
      <vt:lpstr>Courier</vt:lpstr>
      <vt:lpstr>Courier New</vt:lpstr>
      <vt:lpstr>Open Sans</vt:lpstr>
      <vt:lpstr>Office Theme</vt:lpstr>
      <vt:lpstr>CRISPResso2</vt:lpstr>
      <vt:lpstr>What is CRISPResso2?</vt:lpstr>
      <vt:lpstr>Developers of CRISPResso2</vt:lpstr>
      <vt:lpstr>PowerPoint Presentation</vt:lpstr>
      <vt:lpstr>PowerPoint Presentation</vt:lpstr>
      <vt:lpstr>Inputs to CRISPResso2</vt:lpstr>
      <vt:lpstr>Outputs from CRISPResso2</vt:lpstr>
      <vt:lpstr>Outputs from CRISPResso2</vt:lpstr>
      <vt:lpstr>Outputs from CRISPResso2</vt:lpstr>
      <vt:lpstr>Outputs from CRISPResso2</vt:lpstr>
      <vt:lpstr>How to use CRISPResso 2 Online (Web)</vt:lpstr>
      <vt:lpstr>How to use CRISPResso 2 locally (on own computer)</vt:lpstr>
      <vt:lpstr>Getting Docker up and running (on Apple Mac)</vt:lpstr>
      <vt:lpstr>Run CRISPresso2 via Docker</vt:lpstr>
      <vt:lpstr>Sample output</vt:lpstr>
      <vt:lpstr>Post analysis steps</vt:lpstr>
      <vt:lpstr>Acknowledgements</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Khalid Akram</dc:creator>
  <cp:lastModifiedBy>Khalid Akram</cp:lastModifiedBy>
  <cp:revision>89</cp:revision>
  <dcterms:created xsi:type="dcterms:W3CDTF">2024-09-17T14:42:23Z</dcterms:created>
  <dcterms:modified xsi:type="dcterms:W3CDTF">2024-10-08T07:58:20Z</dcterms:modified>
</cp:coreProperties>
</file>

<file path=docProps/thumbnail.jpeg>
</file>